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9" r:id="rId4"/>
  </p:sldMasterIdLst>
  <p:notesMasterIdLst>
    <p:notesMasterId r:id="rId22"/>
  </p:notesMasterIdLst>
  <p:sldIdLst>
    <p:sldId id="272" r:id="rId5"/>
    <p:sldId id="353" r:id="rId6"/>
    <p:sldId id="704" r:id="rId7"/>
    <p:sldId id="723" r:id="rId8"/>
    <p:sldId id="713" r:id="rId9"/>
    <p:sldId id="724" r:id="rId10"/>
    <p:sldId id="725" r:id="rId11"/>
    <p:sldId id="709" r:id="rId12"/>
    <p:sldId id="729" r:id="rId13"/>
    <p:sldId id="730" r:id="rId14"/>
    <p:sldId id="727" r:id="rId15"/>
    <p:sldId id="731" r:id="rId16"/>
    <p:sldId id="732" r:id="rId17"/>
    <p:sldId id="717" r:id="rId18"/>
    <p:sldId id="733" r:id="rId19"/>
    <p:sldId id="720" r:id="rId20"/>
    <p:sldId id="719" r:id="rId21"/>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1764E389-7FA6-4733-8963-71CEF46A2173}">
          <p14:sldIdLst>
            <p14:sldId id="272"/>
            <p14:sldId id="353"/>
            <p14:sldId id="704"/>
            <p14:sldId id="723"/>
            <p14:sldId id="713"/>
            <p14:sldId id="724"/>
            <p14:sldId id="725"/>
            <p14:sldId id="709"/>
            <p14:sldId id="729"/>
            <p14:sldId id="730"/>
            <p14:sldId id="727"/>
            <p14:sldId id="731"/>
            <p14:sldId id="732"/>
            <p14:sldId id="717"/>
            <p14:sldId id="733"/>
            <p14:sldId id="720"/>
            <p14:sldId id="7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2448">
          <p15:clr>
            <a:srgbClr val="A4A3A4"/>
          </p15:clr>
        </p15:guide>
        <p15:guide id="4" pos="331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 id="3" name="Dhasade, Ganesh Dnyaneshwar" initials="DGD" lastIdx="3" clrIdx="3">
    <p:extLst>
      <p:ext uri="{19B8F6BF-5375-455C-9EA6-DF929625EA0E}">
        <p15:presenceInfo xmlns:p15="http://schemas.microsoft.com/office/powerpoint/2012/main" userId="S::g.dhasade1@nuigalway.ie::c7bf130a-c8cf-4a15-9e42-a98b89ce37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2D76"/>
    <a:srgbClr val="EAF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44" autoAdjust="0"/>
    <p:restoredTop sz="96433" autoAdjust="0"/>
  </p:normalViewPr>
  <p:slideViewPr>
    <p:cSldViewPr snapToGrid="0" showGuides="1">
      <p:cViewPr varScale="1">
        <p:scale>
          <a:sx n="112" d="100"/>
          <a:sy n="112" d="100"/>
        </p:scale>
        <p:origin x="1280" y="184"/>
      </p:cViewPr>
      <p:guideLst>
        <p:guide orient="horz" pos="2160"/>
        <p:guide pos="2880"/>
        <p:guide pos="2448"/>
        <p:guide pos="3312"/>
      </p:guideLst>
    </p:cSldViewPr>
  </p:slideViewPr>
  <p:notesTextViewPr>
    <p:cViewPr>
      <p:scale>
        <a:sx n="1" d="1"/>
        <a:sy n="1" d="1"/>
      </p:scale>
      <p:origin x="0" y="0"/>
    </p:cViewPr>
  </p:notesTextViewPr>
  <p:sorterViewPr>
    <p:cViewPr>
      <p:scale>
        <a:sx n="100" d="100"/>
        <a:sy n="100" d="100"/>
      </p:scale>
      <p:origin x="0" y="-7854"/>
    </p:cViewPr>
  </p:sorterViewPr>
  <p:notesViewPr>
    <p:cSldViewPr snapToGrid="0">
      <p:cViewPr varScale="1">
        <p:scale>
          <a:sx n="86" d="100"/>
          <a:sy n="86" d="100"/>
        </p:scale>
        <p:origin x="38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10-03T16:22:48.898" idx="3">
    <p:pos x="548" y="1221"/>
    <p:text>Estimator measures the AVG Squared difference between the estimated values and forecasted/estimated. 
</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7E87E2A1-8E05-498B-9633-16FD2EEE45F0}" type="datetimeFigureOut">
              <a:rPr lang="en-US" smtClean="0"/>
              <a:t>10/6/20</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40" tIns="45720" rIns="91440" bIns="45720" rtlCol="0" anchor="b"/>
          <a:lstStyle>
            <a:lvl1pPr algn="r">
              <a:defRPr sz="1200"/>
            </a:lvl1pPr>
          </a:lstStyle>
          <a:p>
            <a:fld id="{59960764-A970-4CEB-B3C7-756B5E97330F}" type="slidenum">
              <a:rPr lang="en-US" smtClean="0"/>
              <a:t>‹#›</a:t>
            </a:fld>
            <a:endParaRPr lang="en-US" dirty="0"/>
          </a:p>
        </p:txBody>
      </p:sp>
    </p:spTree>
    <p:extLst>
      <p:ext uri="{BB962C8B-B14F-4D97-AF65-F5344CB8AC3E}">
        <p14:creationId xmlns:p14="http://schemas.microsoft.com/office/powerpoint/2010/main" val="680693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only or primary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2073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365760" y="782620"/>
            <a:ext cx="8412480" cy="757255"/>
          </a:xfrm>
        </p:spPr>
        <p:txBody>
          <a:bodyPr>
            <a:noAutofit/>
          </a:bodyPr>
          <a:lstStyle>
            <a:lvl1pPr marL="0" indent="0">
              <a:buNone/>
              <a:defRPr sz="2000" b="0">
                <a:solidFill>
                  <a:srgbClr val="575757"/>
                </a:solidFill>
              </a:defRPr>
            </a:lvl1pPr>
          </a:lstStyle>
          <a:p>
            <a:pPr lvl="0"/>
            <a:r>
              <a:rPr lang="en-US" dirty="0"/>
              <a:t>Click to add subtitle</a:t>
            </a:r>
          </a:p>
        </p:txBody>
      </p:sp>
      <p:sp>
        <p:nvSpPr>
          <p:cNvPr id="14" name="Title Placeholder 1"/>
          <p:cNvSpPr>
            <a:spLocks noGrp="1"/>
          </p:cNvSpPr>
          <p:nvPr>
            <p:ph type="title" hasCustomPrompt="1"/>
          </p:nvPr>
        </p:nvSpPr>
        <p:spPr>
          <a:xfrm>
            <a:off x="365760" y="295683"/>
            <a:ext cx="8412480" cy="469492"/>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936924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Medium Blue">
    <p:bg>
      <p:bgPr>
        <a:solidFill>
          <a:schemeClr val="accent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3E98D2-FC99-4CBB-A92E-EB8D4A398384}"/>
              </a:ext>
            </a:extLst>
          </p:cNvPr>
          <p:cNvSpPr txBox="1"/>
          <p:nvPr userDrawn="1"/>
        </p:nvSpPr>
        <p:spPr bwMode="gray">
          <a:xfrm>
            <a:off x="365760" y="6481703"/>
            <a:ext cx="457200" cy="123111"/>
          </a:xfrm>
          <a:prstGeom prst="rect">
            <a:avLst/>
          </a:prstGeom>
          <a:noFill/>
        </p:spPr>
        <p:txBody>
          <a:bodyPr wrap="square" lIns="0" tIns="0" rIns="0" bIns="0" rtlCol="0" anchor="b">
            <a:spAutoFit/>
          </a:bodyPr>
          <a:lstStyle/>
          <a:p>
            <a:fld id="{95CC1D26-A9BD-4BDE-BDD9-08EDBAE96860}" type="slidenum">
              <a:rPr lang="en-US" sz="80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3759828715"/>
      </p:ext>
    </p:extLst>
  </p:cSld>
  <p:clrMapOvr>
    <a:masterClrMapping/>
  </p:clrMapOvr>
  <p:transition>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Green">
    <p:bg>
      <p:bgPr>
        <a:solidFill>
          <a:schemeClr val="accent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E84FD-621B-4E06-94FF-63119DCAC217}"/>
              </a:ext>
            </a:extLst>
          </p:cNvPr>
          <p:cNvSpPr txBox="1"/>
          <p:nvPr userDrawn="1"/>
        </p:nvSpPr>
        <p:spPr bwMode="gray">
          <a:xfrm>
            <a:off x="365760" y="6481703"/>
            <a:ext cx="457200" cy="123111"/>
          </a:xfrm>
          <a:prstGeom prst="rect">
            <a:avLst/>
          </a:prstGeom>
          <a:noFill/>
        </p:spPr>
        <p:txBody>
          <a:bodyPr wrap="square" lIns="0" tIns="0" rIns="0" bIns="0" rtlCol="0" anchor="b">
            <a:spAutoFit/>
          </a:bodyPr>
          <a:lstStyle/>
          <a:p>
            <a:fld id="{95CC1D26-A9BD-4BDE-BDD9-08EDBAE96860}" type="slidenum">
              <a:rPr lang="en-US" sz="80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41971948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Contents 1">
    <p:bg>
      <p:bgPr>
        <a:solidFill>
          <a:schemeClr val="accen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75BF2A-B434-48B1-B97E-48A2BCB5F94D}"/>
              </a:ext>
            </a:extLst>
          </p:cNvPr>
          <p:cNvSpPr txBox="1"/>
          <p:nvPr userDrawn="1"/>
        </p:nvSpPr>
        <p:spPr bwMode="gray">
          <a:xfrm>
            <a:off x="365760" y="6481703"/>
            <a:ext cx="457200" cy="123111"/>
          </a:xfrm>
          <a:prstGeom prst="rect">
            <a:avLst/>
          </a:prstGeom>
          <a:noFill/>
        </p:spPr>
        <p:txBody>
          <a:bodyPr wrap="square" lIns="0" tIns="0" rIns="0" bIns="0" rtlCol="0" anchor="b">
            <a:spAutoFit/>
          </a:bodyPr>
          <a:lstStyle/>
          <a:p>
            <a:fld id="{95CC1D26-A9BD-4BDE-BDD9-08EDBAE96860}" type="slidenum">
              <a:rPr lang="en-US" sz="80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15020776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1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65760" y="295683"/>
            <a:ext cx="8412480" cy="124419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365760" y="1611313"/>
            <a:ext cx="8412480" cy="4734292"/>
          </a:xfrm>
          <a:prstGeom prst="rect">
            <a:avLst/>
          </a:prstGeom>
        </p:spPr>
        <p:txBody>
          <a:bodyPr vert="horz" lIns="0" tIns="0" rIns="0" bIns="0" rtlCol="0">
            <a:noAutofit/>
          </a:bodyPr>
          <a:lstStyle/>
          <a:p>
            <a:pPr lvl="0"/>
            <a:r>
              <a:rPr lang="en-US" dirty="0"/>
              <a:t>Click to edit Master text styles</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6" name="TextBox 5"/>
          <p:cNvSpPr txBox="1"/>
          <p:nvPr/>
        </p:nvSpPr>
        <p:spPr bwMode="gray">
          <a:xfrm>
            <a:off x="365760" y="6481703"/>
            <a:ext cx="457200" cy="123111"/>
          </a:xfrm>
          <a:prstGeom prst="rect">
            <a:avLst/>
          </a:prstGeom>
          <a:noFill/>
        </p:spPr>
        <p:txBody>
          <a:bodyPr wrap="square" lIns="0" tIns="0" rIns="0" bIns="0" rtlCol="0" anchor="b">
            <a:spAutoFit/>
          </a:bodyPr>
          <a:lstStyle/>
          <a:p>
            <a:fld id="{95CC1D26-A9BD-4BDE-BDD9-08EDBAE96860}" type="slidenum">
              <a:rPr lang="en-US" sz="800">
                <a:solidFill>
                  <a:srgbClr val="8C8C8C"/>
                </a:solidFill>
              </a:rPr>
              <a:pPr/>
              <a:t>‹#›</a:t>
            </a:fld>
            <a:endParaRPr lang="en-US" sz="800" dirty="0">
              <a:solidFill>
                <a:srgbClr val="8C8C8C"/>
              </a:solidFill>
            </a:endParaRPr>
          </a:p>
        </p:txBody>
      </p:sp>
    </p:spTree>
    <p:extLst>
      <p:ext uri="{BB962C8B-B14F-4D97-AF65-F5344CB8AC3E}">
        <p14:creationId xmlns:p14="http://schemas.microsoft.com/office/powerpoint/2010/main" val="67186417"/>
      </p:ext>
    </p:extLst>
  </p:cSld>
  <p:clrMap bg1="lt1" tx1="dk1" bg2="lt2" tx2="dk2" accent1="accent1" accent2="accent2" accent3="accent3" accent4="accent4" accent5="accent5" accent6="accent6" hlink="hlink" folHlink="folHlink"/>
  <p:sldLayoutIdLst>
    <p:sldLayoutId id="2147484030" r:id="rId1"/>
    <p:sldLayoutId id="2147484036" r:id="rId2"/>
    <p:sldLayoutId id="2147484042" r:id="rId3"/>
    <p:sldLayoutId id="2147484044" r:id="rId4"/>
    <p:sldLayoutId id="2147484125" r:id="rId5"/>
  </p:sldLayoutIdLst>
  <p:transition>
    <p:fade/>
  </p:transition>
  <p:hf hdr="0" dt="0"/>
  <p:txStyles>
    <p:titleStyle>
      <a:lvl1pPr algn="l" defTabSz="914400" rtl="0" eaLnBrk="1" latinLnBrk="0" hangingPunct="1">
        <a:spcBef>
          <a:spcPct val="0"/>
        </a:spcBef>
        <a:buNone/>
        <a:defRPr sz="2800" kern="1200">
          <a:solidFill>
            <a:schemeClr val="accent2"/>
          </a:solidFill>
          <a:latin typeface="+mj-lt"/>
          <a:ea typeface="+mj-ea"/>
          <a:cs typeface="+mj-cs"/>
        </a:defRPr>
      </a:lvl1pPr>
    </p:titleStyle>
    <p:body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github.com/GDhasade/NationalGrid_Electricity_Demand_TSA"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gridwatch.templar.co.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theguardian.com/business/2018/jan/30/uk-electricity-use-falling-economy-weather"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www.theguardian.com/uk-news/2019/dec/09/uk-weather-britain-battered-by-high-winds-as-storm-atiya-sweeps-in" TargetMode="External"/><Relationship Id="rId7" Type="http://schemas.openxmlformats.org/officeDocument/2006/relationships/image" Target="../media/image12.png"/><Relationship Id="rId2" Type="http://schemas.openxmlformats.org/officeDocument/2006/relationships/hyperlink" Target="https://blog.metoffice.gov.uk/2016/09/16/record-breaking-september-already-beating-summer-month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metoffice.gov.uk/weather/learn-about/weather/case-studies/snow-feb-201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5E202269-7AE2-4409-9A8E-86DD83A2C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227902" y="3242722"/>
            <a:ext cx="8266230" cy="922663"/>
          </a:xfrm>
          <a:noFill/>
        </p:spPr>
        <p:txBody>
          <a:bodyPr/>
          <a:lstStyle/>
          <a:p>
            <a:r>
              <a:rPr lang="en-GB" dirty="0">
                <a:solidFill>
                  <a:schemeClr val="accent4">
                    <a:lumMod val="75000"/>
                  </a:schemeClr>
                </a:solidFill>
              </a:rPr>
              <a:t>UK National Grid Electricity Demand – Time Series Analysis, Forecasting &amp; Anomaly Detection.</a:t>
            </a:r>
            <a:endParaRPr lang="en-US" dirty="0">
              <a:solidFill>
                <a:schemeClr val="accent4">
                  <a:lumMod val="75000"/>
                </a:schemeClr>
              </a:solidFill>
            </a:endParaRPr>
          </a:p>
        </p:txBody>
      </p:sp>
      <p:sp>
        <p:nvSpPr>
          <p:cNvPr id="5" name="Title 1">
            <a:extLst>
              <a:ext uri="{FF2B5EF4-FFF2-40B4-BE49-F238E27FC236}">
                <a16:creationId xmlns:a16="http://schemas.microsoft.com/office/drawing/2014/main" id="{126C5CE8-DE4C-4B05-94B3-75DAA7E5564B}"/>
              </a:ext>
            </a:extLst>
          </p:cNvPr>
          <p:cNvSpPr txBox="1">
            <a:spLocks/>
          </p:cNvSpPr>
          <p:nvPr/>
        </p:nvSpPr>
        <p:spPr bwMode="gray">
          <a:xfrm>
            <a:off x="227901" y="4161137"/>
            <a:ext cx="8266231" cy="512614"/>
          </a:xfrm>
          <a:prstGeom prst="rect">
            <a:avLst/>
          </a:prstGeom>
        </p:spPr>
        <p:txBody>
          <a:bodyPr vert="horz" lIns="0" tIns="0" rIns="0" bIns="0" rtlCol="0" anchor="b"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dirty="0">
                <a:solidFill>
                  <a:srgbClr val="002060"/>
                </a:solidFill>
              </a:rPr>
              <a:t>Prepared by - Ganesh D. Dhasade</a:t>
            </a:r>
          </a:p>
        </p:txBody>
      </p:sp>
      <p:sp>
        <p:nvSpPr>
          <p:cNvPr id="6" name="Title 1">
            <a:extLst>
              <a:ext uri="{FF2B5EF4-FFF2-40B4-BE49-F238E27FC236}">
                <a16:creationId xmlns:a16="http://schemas.microsoft.com/office/drawing/2014/main" id="{A59EDC45-0D40-4229-9DDF-CB9BCF3D8DD9}"/>
              </a:ext>
            </a:extLst>
          </p:cNvPr>
          <p:cNvSpPr txBox="1">
            <a:spLocks/>
          </p:cNvSpPr>
          <p:nvPr/>
        </p:nvSpPr>
        <p:spPr bwMode="gray">
          <a:xfrm>
            <a:off x="227902" y="6164860"/>
            <a:ext cx="8498045" cy="512614"/>
          </a:xfrm>
          <a:prstGeom prst="rect">
            <a:avLst/>
          </a:prstGeom>
        </p:spPr>
        <p:txBody>
          <a:bodyPr vert="horz" lIns="0" tIns="0" rIns="0" bIns="0" rtlCol="0" anchor="b"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gn="r"/>
            <a:r>
              <a:rPr lang="en-US" sz="1400" dirty="0">
                <a:solidFill>
                  <a:schemeClr val="accent3">
                    <a:lumMod val="40000"/>
                    <a:lumOff val="60000"/>
                  </a:schemeClr>
                </a:solidFill>
              </a:rPr>
              <a:t>[06/10/2020]</a:t>
            </a:r>
          </a:p>
        </p:txBody>
      </p:sp>
      <p:pic>
        <p:nvPicPr>
          <p:cNvPr id="18436" name="Picture 4" descr="Home - Arenko">
            <a:extLst>
              <a:ext uri="{FF2B5EF4-FFF2-40B4-BE49-F238E27FC236}">
                <a16:creationId xmlns:a16="http://schemas.microsoft.com/office/drawing/2014/main" id="{C9B22149-FC8D-9E4D-AFFD-F40DE00D1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02" y="2232719"/>
            <a:ext cx="2456633" cy="96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166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Part A - SARIMA Model Forecasting</a:t>
            </a:r>
            <a:br>
              <a:rPr lang="en-US" dirty="0">
                <a:solidFill>
                  <a:srgbClr val="002060"/>
                </a:solidFill>
              </a:rPr>
            </a:br>
            <a:r>
              <a:rPr lang="en-US" sz="2000" i="1" dirty="0"/>
              <a:t>Building - Train</a:t>
            </a:r>
            <a:endParaRPr lang="en-US" sz="2000" dirty="0">
              <a:solidFill>
                <a:srgbClr val="002060"/>
              </a:solidFill>
            </a:endParaRPr>
          </a:p>
        </p:txBody>
      </p:sp>
      <p:sp>
        <p:nvSpPr>
          <p:cNvPr id="24" name="Rectangle 23">
            <a:extLst>
              <a:ext uri="{FF2B5EF4-FFF2-40B4-BE49-F238E27FC236}">
                <a16:creationId xmlns:a16="http://schemas.microsoft.com/office/drawing/2014/main" id="{F505A7D8-9690-4532-9884-2C235A677523}"/>
              </a:ext>
            </a:extLst>
          </p:cNvPr>
          <p:cNvSpPr/>
          <p:nvPr/>
        </p:nvSpPr>
        <p:spPr>
          <a:xfrm>
            <a:off x="365761" y="1347179"/>
            <a:ext cx="4122350" cy="5230919"/>
          </a:xfrm>
          <a:prstGeom prst="rect">
            <a:avLst/>
          </a:prstGeom>
          <a:solidFill>
            <a:schemeClr val="bg1">
              <a:lumMod val="95000"/>
            </a:schemeClr>
          </a:solidFill>
        </p:spPr>
        <p:txBody>
          <a:bodyPr wrap="square">
            <a:spAutoFit/>
          </a:bodyPr>
          <a:lstStyle/>
          <a:p>
            <a:pPr>
              <a:lnSpc>
                <a:spcPct val="150000"/>
              </a:lnSpc>
              <a:spcBef>
                <a:spcPts val="200"/>
              </a:spcBef>
              <a:spcAft>
                <a:spcPts val="200"/>
              </a:spcAft>
            </a:pPr>
            <a:r>
              <a:rPr lang="en-US" sz="1050" b="1" dirty="0"/>
              <a:t>1. Identify Baseline Model &amp; its parameter.</a:t>
            </a:r>
            <a:endParaRPr lang="en-US" sz="1050" dirty="0"/>
          </a:p>
          <a:p>
            <a:pPr marL="171450" indent="-171450">
              <a:spcBef>
                <a:spcPts val="200"/>
              </a:spcBef>
              <a:spcAft>
                <a:spcPts val="200"/>
              </a:spcAft>
              <a:buFont typeface="Arial" panose="020B0604020202020204" pitchFamily="34" charset="0"/>
              <a:buChar char="•"/>
            </a:pPr>
            <a:r>
              <a:rPr lang="en-US" sz="1050" dirty="0"/>
              <a:t>Impute set of parameter to SARIMA model and compare AIC.</a:t>
            </a:r>
          </a:p>
          <a:p>
            <a:pPr marL="171450" indent="-171450">
              <a:spcBef>
                <a:spcPts val="200"/>
              </a:spcBef>
              <a:spcAft>
                <a:spcPts val="200"/>
              </a:spcAft>
              <a:buFont typeface="Arial" panose="020B0604020202020204" pitchFamily="34" charset="0"/>
              <a:buChar char="•"/>
            </a:pPr>
            <a:r>
              <a:rPr lang="en-US" sz="1050" b="1" dirty="0"/>
              <a:t> Baseline model: </a:t>
            </a:r>
          </a:p>
          <a:p>
            <a:pPr marL="628650" lvl="1" indent="-171450">
              <a:spcBef>
                <a:spcPts val="200"/>
              </a:spcBef>
              <a:spcAft>
                <a:spcPts val="200"/>
              </a:spcAft>
              <a:buFont typeface="Arial" panose="020B0604020202020204" pitchFamily="34" charset="0"/>
              <a:buChar char="•"/>
            </a:pPr>
            <a:r>
              <a:rPr lang="en-US" sz="1050" dirty="0"/>
              <a:t>SARIMA(1, 1, 1)x(0, 1, 1, 12) - </a:t>
            </a:r>
            <a:r>
              <a:rPr lang="en-US" sz="1050" b="1" dirty="0"/>
              <a:t>AIC:414.883274</a:t>
            </a:r>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r>
              <a:rPr lang="en-US" sz="1050" b="1" dirty="0"/>
              <a:t>2. Identify AR (Autocorrelation) &amp; Moving Average (MA)</a:t>
            </a:r>
          </a:p>
          <a:p>
            <a:pPr marL="171450" indent="-171450">
              <a:spcBef>
                <a:spcPts val="200"/>
              </a:spcBef>
              <a:spcAft>
                <a:spcPts val="200"/>
              </a:spcAft>
              <a:buFont typeface="Arial" panose="020B0604020202020204" pitchFamily="34" charset="0"/>
              <a:buChar char="•"/>
            </a:pPr>
            <a:r>
              <a:rPr lang="en-US" sz="1050" b="1" dirty="0"/>
              <a:t>AR – p, P - AR – K lags i.e. 1 lag</a:t>
            </a:r>
          </a:p>
          <a:p>
            <a:pPr marL="171450" indent="-171450">
              <a:spcBef>
                <a:spcPts val="200"/>
              </a:spcBef>
              <a:spcAft>
                <a:spcPts val="200"/>
              </a:spcAft>
              <a:buFont typeface="Arial" panose="020B0604020202020204" pitchFamily="34" charset="0"/>
              <a:buChar char="•"/>
            </a:pPr>
            <a:r>
              <a:rPr lang="en-US" sz="1050" b="1" dirty="0"/>
              <a:t>MA – q, Q – 0 or 1</a:t>
            </a:r>
            <a:endParaRPr lang="en-US" sz="1050" dirty="0"/>
          </a:p>
          <a:p>
            <a:pPr>
              <a:spcBef>
                <a:spcPts val="200"/>
              </a:spcBef>
              <a:spcAft>
                <a:spcPts val="200"/>
              </a:spcAft>
            </a:pPr>
            <a:endParaRPr lang="en-US" sz="1050" dirty="0"/>
          </a:p>
          <a:p>
            <a:pPr>
              <a:spcBef>
                <a:spcPts val="200"/>
              </a:spcBef>
              <a:spcAft>
                <a:spcPts val="200"/>
              </a:spcAft>
            </a:pPr>
            <a:r>
              <a:rPr lang="en-US" sz="1050" b="1" dirty="0"/>
              <a:t>3. Train Model </a:t>
            </a:r>
          </a:p>
          <a:p>
            <a:pPr marL="171450" indent="-171450">
              <a:spcBef>
                <a:spcPts val="200"/>
              </a:spcBef>
              <a:spcAft>
                <a:spcPts val="200"/>
              </a:spcAft>
              <a:buFont typeface="Arial" panose="020B0604020202020204" pitchFamily="34" charset="0"/>
              <a:buChar char="•"/>
            </a:pPr>
            <a:r>
              <a:rPr lang="en-GB" sz="1050" dirty="0"/>
              <a:t>SARIMA(1, 2, 1)x(1, 2, 1, 12) - </a:t>
            </a:r>
            <a:r>
              <a:rPr lang="en-GB" sz="1050" b="1" dirty="0"/>
              <a:t>AIC:376.4879793804362</a:t>
            </a:r>
          </a:p>
          <a:p>
            <a:pPr marL="171450" indent="-171450">
              <a:spcBef>
                <a:spcPts val="200"/>
              </a:spcBef>
              <a:spcAft>
                <a:spcPts val="200"/>
              </a:spcAft>
              <a:buFont typeface="Arial" panose="020B0604020202020204" pitchFamily="34" charset="0"/>
              <a:buChar char="•"/>
            </a:pPr>
            <a:r>
              <a:rPr lang="en-GB" sz="1050" dirty="0"/>
              <a:t>SARIMA(1, 2, 0)x(1, 2, 0, 12) - </a:t>
            </a:r>
            <a:r>
              <a:rPr lang="en-GB" sz="1050" b="1" dirty="0"/>
              <a:t>AIC:416.47908203652696</a:t>
            </a:r>
            <a:endParaRPr lang="en-US" sz="1050" b="1"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r>
              <a:rPr lang="en-US" sz="1050" b="1" dirty="0"/>
              <a:t>3. Final Model Summary</a:t>
            </a:r>
          </a:p>
          <a:p>
            <a:pPr>
              <a:spcBef>
                <a:spcPts val="200"/>
              </a:spcBef>
              <a:spcAft>
                <a:spcPts val="200"/>
              </a:spcAft>
            </a:pPr>
            <a:r>
              <a:rPr lang="en-GB" sz="1050" dirty="0"/>
              <a:t>          SARIMA(1, 2, 1)x(1, 2, 1, 12) - </a:t>
            </a:r>
            <a:r>
              <a:rPr lang="en-GB" sz="1050" b="1" dirty="0"/>
              <a:t>AIC:376.4879793804362</a:t>
            </a:r>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r>
              <a:rPr lang="en-US" sz="1050" b="1" dirty="0"/>
              <a:t>4. AIC: Akaike’s Information Criterion</a:t>
            </a:r>
          </a:p>
          <a:p>
            <a:pPr>
              <a:spcBef>
                <a:spcPts val="200"/>
              </a:spcBef>
              <a:spcAft>
                <a:spcPts val="200"/>
              </a:spcAft>
            </a:pPr>
            <a:r>
              <a:rPr lang="en-US" sz="1050" b="1" dirty="0"/>
              <a:t>AIC = -2(log-likelihood) + 2K + (2K(K+1)/(n-K-1))</a:t>
            </a:r>
          </a:p>
          <a:p>
            <a:pPr>
              <a:spcBef>
                <a:spcPts val="200"/>
              </a:spcBef>
              <a:spcAft>
                <a:spcPts val="200"/>
              </a:spcAft>
            </a:pPr>
            <a:r>
              <a:rPr lang="en-US" sz="1050" dirty="0"/>
              <a:t>Where:</a:t>
            </a:r>
          </a:p>
          <a:p>
            <a:pPr>
              <a:spcBef>
                <a:spcPts val="200"/>
              </a:spcBef>
              <a:spcAft>
                <a:spcPts val="200"/>
              </a:spcAft>
            </a:pPr>
            <a:r>
              <a:rPr lang="en-US" sz="1050" dirty="0"/>
              <a:t>n = sample size,</a:t>
            </a:r>
          </a:p>
          <a:p>
            <a:pPr>
              <a:spcBef>
                <a:spcPts val="200"/>
              </a:spcBef>
              <a:spcAft>
                <a:spcPts val="200"/>
              </a:spcAft>
            </a:pPr>
            <a:r>
              <a:rPr lang="en-US" sz="1050" dirty="0"/>
              <a:t>K= number of model parameters,</a:t>
            </a:r>
          </a:p>
          <a:p>
            <a:pPr>
              <a:spcBef>
                <a:spcPts val="200"/>
              </a:spcBef>
              <a:spcAft>
                <a:spcPts val="200"/>
              </a:spcAft>
            </a:pPr>
            <a:r>
              <a:rPr lang="en-US" sz="1050" dirty="0"/>
              <a:t>Log-likelihood is a measure of model fit.</a:t>
            </a:r>
          </a:p>
          <a:p>
            <a:pPr>
              <a:spcBef>
                <a:spcPts val="200"/>
              </a:spcBef>
              <a:spcAft>
                <a:spcPts val="200"/>
              </a:spcAft>
            </a:pPr>
            <a:endParaRPr lang="en-US" sz="1050" dirty="0"/>
          </a:p>
          <a:p>
            <a:pPr marL="171450" indent="-171450">
              <a:spcBef>
                <a:spcPts val="200"/>
              </a:spcBef>
              <a:spcAft>
                <a:spcPts val="200"/>
              </a:spcAft>
              <a:buFont typeface="Arial" panose="020B0604020202020204" pitchFamily="34" charset="0"/>
              <a:buChar char="•"/>
            </a:pPr>
            <a:endParaRPr lang="en-US" sz="1050" dirty="0"/>
          </a:p>
        </p:txBody>
      </p:sp>
      <p:grpSp>
        <p:nvGrpSpPr>
          <p:cNvPr id="25" name="Group 4">
            <a:extLst>
              <a:ext uri="{FF2B5EF4-FFF2-40B4-BE49-F238E27FC236}">
                <a16:creationId xmlns:a16="http://schemas.microsoft.com/office/drawing/2014/main" id="{8F22211E-3C8A-4772-8C3C-8EB55321B5D2}"/>
              </a:ext>
            </a:extLst>
          </p:cNvPr>
          <p:cNvGrpSpPr>
            <a:grpSpLocks/>
          </p:cNvGrpSpPr>
          <p:nvPr/>
        </p:nvGrpSpPr>
        <p:grpSpPr bwMode="auto">
          <a:xfrm>
            <a:off x="424483" y="1082903"/>
            <a:ext cx="4023360" cy="176213"/>
            <a:chOff x="247" y="716"/>
            <a:chExt cx="2528" cy="111"/>
          </a:xfrm>
        </p:grpSpPr>
        <p:sp>
          <p:nvSpPr>
            <p:cNvPr id="26" name="Line 5">
              <a:extLst>
                <a:ext uri="{FF2B5EF4-FFF2-40B4-BE49-F238E27FC236}">
                  <a16:creationId xmlns:a16="http://schemas.microsoft.com/office/drawing/2014/main" id="{20B2C9EC-8FA3-4F8E-A924-AE16E0EAD582}"/>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7" name="Rectangle 6">
              <a:extLst>
                <a:ext uri="{FF2B5EF4-FFF2-40B4-BE49-F238E27FC236}">
                  <a16:creationId xmlns:a16="http://schemas.microsoft.com/office/drawing/2014/main" id="{38FFF4D0-6028-4638-8DE8-1B2B20BB3882}"/>
                </a:ext>
              </a:extLst>
            </p:cNvPr>
            <p:cNvSpPr>
              <a:spLocks noChangeArrowheads="1"/>
            </p:cNvSpPr>
            <p:nvPr/>
          </p:nvSpPr>
          <p:spPr bwMode="gray">
            <a:xfrm>
              <a:off x="398" y="716"/>
              <a:ext cx="2177"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eaLnBrk="0" fontAlgn="base" hangingPunct="0">
                <a:lnSpc>
                  <a:spcPct val="95000"/>
                </a:lnSpc>
                <a:spcBef>
                  <a:spcPct val="0"/>
                </a:spcBef>
                <a:spcAft>
                  <a:spcPct val="0"/>
                </a:spcAft>
              </a:pPr>
              <a:r>
                <a:rPr lang="en-GB" altLang="en-US" b="1" kern="0" dirty="0">
                  <a:solidFill>
                    <a:srgbClr val="000000"/>
                  </a:solidFill>
                </a:rPr>
                <a:t>Step 3: Identify SARIMA Terms &amp; Train Model</a:t>
              </a:r>
            </a:p>
          </p:txBody>
        </p:sp>
      </p:grpSp>
      <p:pic>
        <p:nvPicPr>
          <p:cNvPr id="6" name="Picture 5" descr="A picture containing building, window, large, tall&#10;&#10;Description automatically generated">
            <a:extLst>
              <a:ext uri="{FF2B5EF4-FFF2-40B4-BE49-F238E27FC236}">
                <a16:creationId xmlns:a16="http://schemas.microsoft.com/office/drawing/2014/main" id="{0727E40F-FABE-9C4B-919C-5F24C01A2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180" y="1347179"/>
            <a:ext cx="3464737" cy="512776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9AB27619-39B1-674D-A526-301CFCE00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91" y="1281748"/>
            <a:ext cx="3969126" cy="5127761"/>
          </a:xfrm>
          <a:prstGeom prst="rect">
            <a:avLst/>
          </a:prstGeom>
        </p:spPr>
      </p:pic>
      <p:pic>
        <p:nvPicPr>
          <p:cNvPr id="23" name="Picture 10">
            <a:extLst>
              <a:ext uri="{FF2B5EF4-FFF2-40B4-BE49-F238E27FC236}">
                <a16:creationId xmlns:a16="http://schemas.microsoft.com/office/drawing/2014/main" id="{CDBEE276-A835-9046-86D6-F9F93473F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400" y="1347179"/>
            <a:ext cx="3969126" cy="233878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7E5E7FF9-0697-F246-85FD-A2C268443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00" y="3845628"/>
            <a:ext cx="3926617" cy="2032564"/>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29" name="Picture 28" descr="Table&#10;&#10;Description automatically generated">
            <a:extLst>
              <a:ext uri="{FF2B5EF4-FFF2-40B4-BE49-F238E27FC236}">
                <a16:creationId xmlns:a16="http://schemas.microsoft.com/office/drawing/2014/main" id="{CC82D8A2-87C4-2142-BDF7-AA36DA8F8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5891" y="1189259"/>
            <a:ext cx="4312508" cy="4993403"/>
          </a:xfrm>
          <a:prstGeom prst="rect">
            <a:avLst/>
          </a:prstGeom>
        </p:spPr>
      </p:pic>
      <p:sp>
        <p:nvSpPr>
          <p:cNvPr id="30" name="Rectangle 29">
            <a:extLst>
              <a:ext uri="{FF2B5EF4-FFF2-40B4-BE49-F238E27FC236}">
                <a16:creationId xmlns:a16="http://schemas.microsoft.com/office/drawing/2014/main" id="{F943E736-25F1-AB42-88CC-471797DA4E05}"/>
              </a:ext>
            </a:extLst>
          </p:cNvPr>
          <p:cNvSpPr/>
          <p:nvPr/>
        </p:nvSpPr>
        <p:spPr bwMode="gray">
          <a:xfrm>
            <a:off x="7055708" y="2059121"/>
            <a:ext cx="1907885" cy="263949"/>
          </a:xfrm>
          <a:prstGeom prst="rect">
            <a:avLst/>
          </a:prstGeom>
          <a:no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Tree>
    <p:extLst>
      <p:ext uri="{BB962C8B-B14F-4D97-AF65-F5344CB8AC3E}">
        <p14:creationId xmlns:p14="http://schemas.microsoft.com/office/powerpoint/2010/main" val="1619136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xEl>
                                              <p:pRg st="13" end="13"/>
                                            </p:txEl>
                                          </p:spTgt>
                                        </p:tgtEl>
                                        <p:attrNameLst>
                                          <p:attrName>style.visibility</p:attrName>
                                        </p:attrNameLst>
                                      </p:cBhvr>
                                      <p:to>
                                        <p:strVal val="visible"/>
                                      </p:to>
                                    </p:set>
                                  </p:childTnLst>
                                </p:cTn>
                              </p:par>
                              <p:par>
                                <p:cTn id="55" presetID="12" presetClass="entr" presetSubtype="4"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xEl>
                                              <p:pRg st="14" end="1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Part A - SARIMA Model Forecasting</a:t>
            </a:r>
            <a:br>
              <a:rPr lang="en-US" dirty="0">
                <a:solidFill>
                  <a:srgbClr val="002060"/>
                </a:solidFill>
              </a:rPr>
            </a:br>
            <a:r>
              <a:rPr lang="en-US" sz="2000" i="1" dirty="0"/>
              <a:t>Validation</a:t>
            </a:r>
            <a:endParaRPr lang="en-US" sz="2000" dirty="0">
              <a:solidFill>
                <a:srgbClr val="002060"/>
              </a:solidFill>
            </a:endParaRPr>
          </a:p>
        </p:txBody>
      </p:sp>
      <p:sp>
        <p:nvSpPr>
          <p:cNvPr id="24" name="Rectangle 23">
            <a:extLst>
              <a:ext uri="{FF2B5EF4-FFF2-40B4-BE49-F238E27FC236}">
                <a16:creationId xmlns:a16="http://schemas.microsoft.com/office/drawing/2014/main" id="{F505A7D8-9690-4532-9884-2C235A677523}"/>
              </a:ext>
            </a:extLst>
          </p:cNvPr>
          <p:cNvSpPr/>
          <p:nvPr/>
        </p:nvSpPr>
        <p:spPr>
          <a:xfrm>
            <a:off x="365761" y="1347179"/>
            <a:ext cx="4122350" cy="4978286"/>
          </a:xfrm>
          <a:prstGeom prst="rect">
            <a:avLst/>
          </a:prstGeom>
          <a:solidFill>
            <a:schemeClr val="bg1">
              <a:lumMod val="95000"/>
            </a:schemeClr>
          </a:solidFill>
        </p:spPr>
        <p:txBody>
          <a:bodyPr wrap="square">
            <a:spAutoFit/>
          </a:bodyPr>
          <a:lstStyle/>
          <a:p>
            <a:pPr>
              <a:lnSpc>
                <a:spcPct val="150000"/>
              </a:lnSpc>
              <a:spcBef>
                <a:spcPts val="200"/>
              </a:spcBef>
              <a:spcAft>
                <a:spcPts val="200"/>
              </a:spcAft>
            </a:pPr>
            <a:r>
              <a:rPr lang="en-US" sz="1050" b="1" dirty="0"/>
              <a:t>1. Forecast last 12 months of Train data.</a:t>
            </a:r>
          </a:p>
          <a:p>
            <a:pPr>
              <a:lnSpc>
                <a:spcPct val="150000"/>
              </a:lnSpc>
              <a:spcBef>
                <a:spcPts val="200"/>
              </a:spcBef>
              <a:spcAft>
                <a:spcPts val="200"/>
              </a:spcAft>
            </a:pPr>
            <a:r>
              <a:rPr lang="en-US" sz="1050" b="1" dirty="0"/>
              <a:t>2. Calculate below metrics.</a:t>
            </a:r>
          </a:p>
          <a:p>
            <a:pPr>
              <a:lnSpc>
                <a:spcPct val="150000"/>
              </a:lnSpc>
              <a:spcBef>
                <a:spcPts val="200"/>
              </a:spcBef>
              <a:spcAft>
                <a:spcPts val="200"/>
              </a:spcAft>
            </a:pPr>
            <a:r>
              <a:rPr lang="en-GB" sz="1200" b="1" dirty="0"/>
              <a:t>MSE:</a:t>
            </a:r>
          </a:p>
          <a:p>
            <a:pPr marL="171450" indent="-171450">
              <a:lnSpc>
                <a:spcPct val="150000"/>
              </a:lnSpc>
              <a:spcBef>
                <a:spcPts val="200"/>
              </a:spcBef>
              <a:spcAft>
                <a:spcPts val="200"/>
              </a:spcAft>
              <a:buFont typeface="Arial" panose="020B0604020202020204" pitchFamily="34" charset="0"/>
              <a:buChar char="•"/>
            </a:pPr>
            <a:r>
              <a:rPr lang="en-GB" sz="1050" dirty="0"/>
              <a:t>Estimator measures the AVG Squared difference between the estimated values and forecasted/estimated. </a:t>
            </a:r>
          </a:p>
          <a:p>
            <a:pPr marL="171450" indent="-171450">
              <a:lnSpc>
                <a:spcPct val="150000"/>
              </a:lnSpc>
              <a:spcBef>
                <a:spcPts val="200"/>
              </a:spcBef>
              <a:spcAft>
                <a:spcPts val="200"/>
              </a:spcAft>
              <a:buFont typeface="Arial" panose="020B0604020202020204" pitchFamily="34" charset="0"/>
              <a:buChar char="•"/>
            </a:pPr>
            <a:r>
              <a:rPr lang="en-GB" sz="1050" dirty="0"/>
              <a:t>The Mean Squared Error of our forecasts is </a:t>
            </a:r>
            <a:r>
              <a:rPr lang="en-GB" sz="1050" b="1" dirty="0"/>
              <a:t>191.98.</a:t>
            </a:r>
          </a:p>
          <a:p>
            <a:pPr marL="171450" indent="-171450">
              <a:lnSpc>
                <a:spcPct val="150000"/>
              </a:lnSpc>
              <a:spcBef>
                <a:spcPts val="200"/>
              </a:spcBef>
              <a:spcAft>
                <a:spcPts val="200"/>
              </a:spcAft>
              <a:buFont typeface="Arial" panose="020B0604020202020204" pitchFamily="34" charset="0"/>
              <a:buChar char="•"/>
            </a:pPr>
            <a:r>
              <a:rPr lang="en-GB" sz="1050" dirty="0"/>
              <a:t>The smaller the MSE, the closer we are to finding the line of best fit.</a:t>
            </a:r>
          </a:p>
          <a:p>
            <a:pPr>
              <a:lnSpc>
                <a:spcPct val="150000"/>
              </a:lnSpc>
              <a:spcBef>
                <a:spcPts val="200"/>
              </a:spcBef>
              <a:spcAft>
                <a:spcPts val="200"/>
              </a:spcAft>
            </a:pPr>
            <a:r>
              <a:rPr lang="en-GB" sz="1200" b="1" dirty="0"/>
              <a:t>RMSE:</a:t>
            </a:r>
          </a:p>
          <a:p>
            <a:pPr marL="171450" indent="-171450">
              <a:lnSpc>
                <a:spcPct val="150000"/>
              </a:lnSpc>
              <a:spcBef>
                <a:spcPts val="200"/>
              </a:spcBef>
              <a:spcAft>
                <a:spcPts val="200"/>
              </a:spcAft>
              <a:buFont typeface="Arial" panose="020B0604020202020204" pitchFamily="34" charset="0"/>
              <a:buChar char="•"/>
            </a:pPr>
            <a:r>
              <a:rPr lang="en-GB" sz="1050" dirty="0"/>
              <a:t>The Root Mean Squared Error of our forecasts is </a:t>
            </a:r>
            <a:r>
              <a:rPr lang="en-GB" sz="1050" b="1" dirty="0"/>
              <a:t>13.86.</a:t>
            </a:r>
          </a:p>
          <a:p>
            <a:pPr marL="171450" indent="-171450">
              <a:lnSpc>
                <a:spcPct val="150000"/>
              </a:lnSpc>
              <a:spcBef>
                <a:spcPts val="200"/>
              </a:spcBef>
              <a:spcAft>
                <a:spcPts val="200"/>
              </a:spcAft>
              <a:buFont typeface="Arial" panose="020B0604020202020204" pitchFamily="34" charset="0"/>
              <a:buChar char="•"/>
            </a:pPr>
            <a:r>
              <a:rPr lang="en-GB" sz="1050" dirty="0"/>
              <a:t>Tells us that our model was able to forecast the average daily Electricity Demand in the Train set within 13.86 of the real demand. The daily electricity demand range from around </a:t>
            </a:r>
            <a:r>
              <a:rPr lang="en-GB" sz="1050" b="1" dirty="0"/>
              <a:t>203 to over 374 GW. </a:t>
            </a:r>
          </a:p>
          <a:p>
            <a:pPr>
              <a:lnSpc>
                <a:spcPct val="150000"/>
              </a:lnSpc>
              <a:spcBef>
                <a:spcPts val="200"/>
              </a:spcBef>
              <a:spcAft>
                <a:spcPts val="200"/>
              </a:spcAft>
            </a:pPr>
            <a:r>
              <a:rPr lang="en-GB" sz="1050" b="1" dirty="0"/>
              <a:t>3.  Forecasting and Validate with Test data </a:t>
            </a:r>
          </a:p>
          <a:p>
            <a:pPr>
              <a:lnSpc>
                <a:spcPct val="150000"/>
              </a:lnSpc>
              <a:spcBef>
                <a:spcPts val="200"/>
              </a:spcBef>
              <a:spcAft>
                <a:spcPts val="200"/>
              </a:spcAft>
            </a:pPr>
            <a:r>
              <a:rPr lang="en-GB" sz="1050" b="1" dirty="0"/>
              <a:t>4. Forecast for next 12 months electricity demand.</a:t>
            </a:r>
          </a:p>
          <a:p>
            <a:pPr>
              <a:spcBef>
                <a:spcPts val="200"/>
              </a:spcBef>
              <a:spcAft>
                <a:spcPts val="200"/>
              </a:spcAft>
            </a:pPr>
            <a:endParaRPr lang="en-GB" sz="1050" dirty="0"/>
          </a:p>
          <a:p>
            <a:pPr marL="171450" indent="-171450">
              <a:spcBef>
                <a:spcPts val="200"/>
              </a:spcBef>
              <a:spcAft>
                <a:spcPts val="200"/>
              </a:spcAft>
              <a:buFont typeface="Arial" panose="020B0604020202020204" pitchFamily="34" charset="0"/>
              <a:buChar char="•"/>
            </a:pPr>
            <a:endParaRPr lang="en-US" sz="1050" dirty="0"/>
          </a:p>
        </p:txBody>
      </p:sp>
      <p:grpSp>
        <p:nvGrpSpPr>
          <p:cNvPr id="25" name="Group 4">
            <a:extLst>
              <a:ext uri="{FF2B5EF4-FFF2-40B4-BE49-F238E27FC236}">
                <a16:creationId xmlns:a16="http://schemas.microsoft.com/office/drawing/2014/main" id="{8F22211E-3C8A-4772-8C3C-8EB55321B5D2}"/>
              </a:ext>
            </a:extLst>
          </p:cNvPr>
          <p:cNvGrpSpPr>
            <a:grpSpLocks/>
          </p:cNvGrpSpPr>
          <p:nvPr/>
        </p:nvGrpSpPr>
        <p:grpSpPr bwMode="auto">
          <a:xfrm>
            <a:off x="424483" y="1082903"/>
            <a:ext cx="4023360" cy="176213"/>
            <a:chOff x="247" y="716"/>
            <a:chExt cx="2528" cy="111"/>
          </a:xfrm>
        </p:grpSpPr>
        <p:sp>
          <p:nvSpPr>
            <p:cNvPr id="26" name="Line 5">
              <a:extLst>
                <a:ext uri="{FF2B5EF4-FFF2-40B4-BE49-F238E27FC236}">
                  <a16:creationId xmlns:a16="http://schemas.microsoft.com/office/drawing/2014/main" id="{20B2C9EC-8FA3-4F8E-A924-AE16E0EAD582}"/>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7" name="Rectangle 6">
              <a:extLst>
                <a:ext uri="{FF2B5EF4-FFF2-40B4-BE49-F238E27FC236}">
                  <a16:creationId xmlns:a16="http://schemas.microsoft.com/office/drawing/2014/main" id="{38FFF4D0-6028-4638-8DE8-1B2B20BB3882}"/>
                </a:ext>
              </a:extLst>
            </p:cNvPr>
            <p:cNvSpPr>
              <a:spLocks noChangeArrowheads="1"/>
            </p:cNvSpPr>
            <p:nvPr/>
          </p:nvSpPr>
          <p:spPr bwMode="gray">
            <a:xfrm>
              <a:off x="343" y="716"/>
              <a:ext cx="2291"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defTabSz="914400" eaLnBrk="0" fontAlgn="base" hangingPunct="0">
                <a:lnSpc>
                  <a:spcPct val="95000"/>
                </a:lnSpc>
                <a:spcBef>
                  <a:spcPct val="0"/>
                </a:spcBef>
                <a:spcAft>
                  <a:spcPct val="0"/>
                </a:spcAft>
              </a:pPr>
              <a:r>
                <a:rPr lang="en-GB" altLang="en-US" b="1" kern="0" dirty="0">
                  <a:solidFill>
                    <a:srgbClr val="000000"/>
                  </a:solidFill>
                </a:rPr>
                <a:t>Step 4: SARIMA Model Validation &amp; Forecasting</a:t>
              </a:r>
            </a:p>
          </p:txBody>
        </p:sp>
      </p:grpSp>
      <p:pic>
        <p:nvPicPr>
          <p:cNvPr id="27656" name="Picture 8">
            <a:extLst>
              <a:ext uri="{FF2B5EF4-FFF2-40B4-BE49-F238E27FC236}">
                <a16:creationId xmlns:a16="http://schemas.microsoft.com/office/drawing/2014/main" id="{D9C1B5E8-B86B-294C-AC06-B7E89933B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91" y="1841120"/>
            <a:ext cx="4375056" cy="380774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717FC5B6-831B-4848-BC95-2BB4C3035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251" y="1841120"/>
            <a:ext cx="4341932" cy="380774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D6CC03EA-A6E4-0A43-8BFB-B33A82DF5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251" y="1841120"/>
            <a:ext cx="4390858" cy="380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6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6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Part B – Anomaly Detection</a:t>
            </a:r>
            <a:br>
              <a:rPr lang="en-US" dirty="0">
                <a:solidFill>
                  <a:srgbClr val="002060"/>
                </a:solidFill>
              </a:rPr>
            </a:br>
            <a:r>
              <a:rPr lang="en-US" sz="2000" i="1" dirty="0"/>
              <a:t>LSTM (Encoder Decoder Model ) Building</a:t>
            </a:r>
            <a:endParaRPr lang="en-US" sz="2000" dirty="0">
              <a:solidFill>
                <a:srgbClr val="002060"/>
              </a:solidFill>
            </a:endParaRPr>
          </a:p>
        </p:txBody>
      </p:sp>
      <p:sp>
        <p:nvSpPr>
          <p:cNvPr id="24" name="Rectangle 23">
            <a:extLst>
              <a:ext uri="{FF2B5EF4-FFF2-40B4-BE49-F238E27FC236}">
                <a16:creationId xmlns:a16="http://schemas.microsoft.com/office/drawing/2014/main" id="{F505A7D8-9690-4532-9884-2C235A677523}"/>
              </a:ext>
            </a:extLst>
          </p:cNvPr>
          <p:cNvSpPr/>
          <p:nvPr/>
        </p:nvSpPr>
        <p:spPr>
          <a:xfrm>
            <a:off x="365761" y="1347179"/>
            <a:ext cx="4122350" cy="5091971"/>
          </a:xfrm>
          <a:prstGeom prst="rect">
            <a:avLst/>
          </a:prstGeom>
          <a:solidFill>
            <a:schemeClr val="bg1">
              <a:lumMod val="95000"/>
            </a:schemeClr>
          </a:solidFill>
        </p:spPr>
        <p:txBody>
          <a:bodyPr wrap="square">
            <a:spAutoFit/>
          </a:bodyPr>
          <a:lstStyle/>
          <a:p>
            <a:pPr marL="228600" indent="-228600">
              <a:lnSpc>
                <a:spcPct val="150000"/>
              </a:lnSpc>
              <a:spcBef>
                <a:spcPts val="200"/>
              </a:spcBef>
              <a:spcAft>
                <a:spcPts val="200"/>
              </a:spcAft>
              <a:buAutoNum type="arabicPeriod"/>
            </a:pPr>
            <a:r>
              <a:rPr lang="en-US" sz="1050" b="1" dirty="0"/>
              <a:t>Split data into train and test set - 80:20 ratio i.e.</a:t>
            </a:r>
          </a:p>
          <a:p>
            <a:pPr marL="171450" indent="-171450">
              <a:lnSpc>
                <a:spcPct val="150000"/>
              </a:lnSpc>
              <a:spcBef>
                <a:spcPts val="200"/>
              </a:spcBef>
              <a:spcAft>
                <a:spcPts val="200"/>
              </a:spcAft>
              <a:buFont typeface="Arial" panose="020B0604020202020204" pitchFamily="34" charset="0"/>
              <a:buChar char="•"/>
            </a:pPr>
            <a:r>
              <a:rPr lang="en-US" sz="1050" dirty="0"/>
              <a:t>Approximately Train data:  from 2012 to 2018 &amp;</a:t>
            </a:r>
          </a:p>
          <a:p>
            <a:pPr marL="171450" indent="-171450">
              <a:lnSpc>
                <a:spcPct val="150000"/>
              </a:lnSpc>
              <a:spcBef>
                <a:spcPts val="200"/>
              </a:spcBef>
              <a:spcAft>
                <a:spcPts val="200"/>
              </a:spcAft>
              <a:buFont typeface="Arial" panose="020B0604020202020204" pitchFamily="34" charset="0"/>
              <a:buChar char="•"/>
            </a:pPr>
            <a:r>
              <a:rPr lang="en-US" sz="1050" dirty="0"/>
              <a:t>Test Data from 2019 to 2020</a:t>
            </a:r>
          </a:p>
          <a:p>
            <a:pPr>
              <a:lnSpc>
                <a:spcPct val="150000"/>
              </a:lnSpc>
              <a:spcBef>
                <a:spcPts val="200"/>
              </a:spcBef>
              <a:spcAft>
                <a:spcPts val="200"/>
              </a:spcAft>
            </a:pPr>
            <a:r>
              <a:rPr lang="en-US" sz="1050" b="1" dirty="0"/>
              <a:t>2. Standardizing / Scaling Data</a:t>
            </a:r>
          </a:p>
          <a:p>
            <a:pPr marL="171450" indent="-171450">
              <a:lnSpc>
                <a:spcPct val="150000"/>
              </a:lnSpc>
              <a:spcBef>
                <a:spcPts val="200"/>
              </a:spcBef>
              <a:spcAft>
                <a:spcPts val="200"/>
              </a:spcAft>
              <a:buFont typeface="Arial" panose="020B0604020202020204" pitchFamily="34" charset="0"/>
              <a:buChar char="•"/>
            </a:pPr>
            <a:r>
              <a:rPr lang="en-US" sz="1050" dirty="0"/>
              <a:t>Scale data between 0 to 1 to minimize the complexity of data .</a:t>
            </a:r>
          </a:p>
          <a:p>
            <a:pPr marL="171450" indent="-171450">
              <a:lnSpc>
                <a:spcPct val="150000"/>
              </a:lnSpc>
              <a:spcBef>
                <a:spcPts val="200"/>
              </a:spcBef>
              <a:spcAft>
                <a:spcPts val="200"/>
              </a:spcAft>
              <a:buFont typeface="Arial" panose="020B0604020202020204" pitchFamily="34" charset="0"/>
              <a:buChar char="•"/>
            </a:pPr>
            <a:r>
              <a:rPr lang="en-US" sz="1050" dirty="0"/>
              <a:t>Create the instance of StandarsScaler function and then fit this helper function on the training set and then transform the Train and Test set.</a:t>
            </a:r>
          </a:p>
          <a:p>
            <a:pPr>
              <a:lnSpc>
                <a:spcPct val="150000"/>
              </a:lnSpc>
              <a:spcBef>
                <a:spcPts val="200"/>
              </a:spcBef>
              <a:spcAft>
                <a:spcPts val="200"/>
              </a:spcAft>
            </a:pPr>
            <a:r>
              <a:rPr lang="en-US" sz="1050" b="1" dirty="0"/>
              <a:t>3. Sub sequencing, but why?</a:t>
            </a:r>
          </a:p>
          <a:p>
            <a:pPr marL="171450" indent="-171450">
              <a:lnSpc>
                <a:spcPct val="150000"/>
              </a:lnSpc>
              <a:spcBef>
                <a:spcPts val="200"/>
              </a:spcBef>
              <a:spcAft>
                <a:spcPts val="200"/>
              </a:spcAft>
              <a:buFont typeface="Arial" panose="020B0604020202020204" pitchFamily="34" charset="0"/>
              <a:buChar char="•"/>
            </a:pPr>
            <a:r>
              <a:rPr lang="en-US" sz="1050" dirty="0"/>
              <a:t>LSTM model learn from a function that maps a sequence of past observations as input to an output observation.</a:t>
            </a:r>
          </a:p>
          <a:p>
            <a:pPr marL="171450" indent="-171450">
              <a:lnSpc>
                <a:spcPct val="150000"/>
              </a:lnSpc>
              <a:spcBef>
                <a:spcPts val="200"/>
              </a:spcBef>
              <a:spcAft>
                <a:spcPts val="200"/>
              </a:spcAft>
              <a:buFont typeface="Arial" panose="020B0604020202020204" pitchFamily="34" charset="0"/>
              <a:buChar char="•"/>
            </a:pPr>
            <a:r>
              <a:rPr lang="en-US" sz="1050" dirty="0"/>
              <a:t>For example: we have sequence, X = [10,20,30,40,50,60,70,80,90,100]</a:t>
            </a:r>
          </a:p>
          <a:p>
            <a:pPr marL="171450" indent="-171450">
              <a:lnSpc>
                <a:spcPct val="150000"/>
              </a:lnSpc>
              <a:spcBef>
                <a:spcPts val="200"/>
              </a:spcBef>
              <a:spcAft>
                <a:spcPts val="200"/>
              </a:spcAft>
              <a:buFont typeface="Arial" panose="020B0604020202020204" pitchFamily="34" charset="0"/>
              <a:buChar char="•"/>
            </a:pPr>
            <a:r>
              <a:rPr lang="en-US" sz="1050" b="1" dirty="0"/>
              <a:t>Subsequences:</a:t>
            </a:r>
          </a:p>
          <a:p>
            <a:pPr marL="628650" lvl="1" indent="-171450">
              <a:lnSpc>
                <a:spcPct val="150000"/>
              </a:lnSpc>
              <a:spcBef>
                <a:spcPts val="200"/>
              </a:spcBef>
              <a:spcAft>
                <a:spcPts val="200"/>
              </a:spcAft>
              <a:buFont typeface="Arial" panose="020B0604020202020204" pitchFamily="34" charset="0"/>
              <a:buChar char="•"/>
            </a:pPr>
            <a:r>
              <a:rPr lang="en-US" sz="1050" dirty="0"/>
              <a:t>Seq 1: 10,20,30 --&gt; 40</a:t>
            </a:r>
          </a:p>
          <a:p>
            <a:pPr marL="628650" lvl="1" indent="-171450">
              <a:lnSpc>
                <a:spcPct val="150000"/>
              </a:lnSpc>
              <a:spcBef>
                <a:spcPts val="200"/>
              </a:spcBef>
              <a:spcAft>
                <a:spcPts val="200"/>
              </a:spcAft>
              <a:buFont typeface="Arial" panose="020B0604020202020204" pitchFamily="34" charset="0"/>
              <a:buChar char="•"/>
            </a:pPr>
            <a:r>
              <a:rPr lang="en-US" sz="1050" dirty="0"/>
              <a:t>Seq 2: 20,30,40 --&gt; 50</a:t>
            </a:r>
          </a:p>
          <a:p>
            <a:pPr marL="628650" lvl="1" indent="-171450">
              <a:lnSpc>
                <a:spcPct val="150000"/>
              </a:lnSpc>
              <a:spcBef>
                <a:spcPts val="200"/>
              </a:spcBef>
              <a:spcAft>
                <a:spcPts val="200"/>
              </a:spcAft>
              <a:buFont typeface="Arial" panose="020B0604020202020204" pitchFamily="34" charset="0"/>
              <a:buChar char="•"/>
            </a:pPr>
            <a:r>
              <a:rPr lang="en-US" sz="1050" dirty="0"/>
              <a:t>Seq 3: 30,40,50 --&gt; 60 &amp; so on.</a:t>
            </a:r>
          </a:p>
          <a:p>
            <a:pPr marL="628650" lvl="1" indent="-171450">
              <a:lnSpc>
                <a:spcPct val="150000"/>
              </a:lnSpc>
              <a:spcBef>
                <a:spcPts val="200"/>
              </a:spcBef>
              <a:spcAft>
                <a:spcPts val="200"/>
              </a:spcAft>
              <a:buFont typeface="Arial" panose="020B0604020202020204" pitchFamily="34" charset="0"/>
              <a:buChar char="•"/>
            </a:pPr>
            <a:endParaRPr lang="en-US" sz="1050" dirty="0"/>
          </a:p>
        </p:txBody>
      </p:sp>
      <p:grpSp>
        <p:nvGrpSpPr>
          <p:cNvPr id="25" name="Group 4">
            <a:extLst>
              <a:ext uri="{FF2B5EF4-FFF2-40B4-BE49-F238E27FC236}">
                <a16:creationId xmlns:a16="http://schemas.microsoft.com/office/drawing/2014/main" id="{8F22211E-3C8A-4772-8C3C-8EB55321B5D2}"/>
              </a:ext>
            </a:extLst>
          </p:cNvPr>
          <p:cNvGrpSpPr>
            <a:grpSpLocks/>
          </p:cNvGrpSpPr>
          <p:nvPr/>
        </p:nvGrpSpPr>
        <p:grpSpPr bwMode="auto">
          <a:xfrm>
            <a:off x="424483" y="1082903"/>
            <a:ext cx="4023360" cy="176213"/>
            <a:chOff x="247" y="716"/>
            <a:chExt cx="2528" cy="111"/>
          </a:xfrm>
        </p:grpSpPr>
        <p:sp>
          <p:nvSpPr>
            <p:cNvPr id="26" name="Line 5">
              <a:extLst>
                <a:ext uri="{FF2B5EF4-FFF2-40B4-BE49-F238E27FC236}">
                  <a16:creationId xmlns:a16="http://schemas.microsoft.com/office/drawing/2014/main" id="{20B2C9EC-8FA3-4F8E-A924-AE16E0EAD582}"/>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7" name="Rectangle 6">
              <a:extLst>
                <a:ext uri="{FF2B5EF4-FFF2-40B4-BE49-F238E27FC236}">
                  <a16:creationId xmlns:a16="http://schemas.microsoft.com/office/drawing/2014/main" id="{38FFF4D0-6028-4638-8DE8-1B2B20BB3882}"/>
                </a:ext>
              </a:extLst>
            </p:cNvPr>
            <p:cNvSpPr>
              <a:spLocks noChangeArrowheads="1"/>
            </p:cNvSpPr>
            <p:nvPr/>
          </p:nvSpPr>
          <p:spPr bwMode="gray">
            <a:xfrm>
              <a:off x="830" y="716"/>
              <a:ext cx="1380"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algn="ctr" eaLnBrk="0" fontAlgn="base" hangingPunct="0">
                <a:lnSpc>
                  <a:spcPct val="95000"/>
                </a:lnSpc>
                <a:spcBef>
                  <a:spcPct val="0"/>
                </a:spcBef>
                <a:spcAft>
                  <a:spcPct val="0"/>
                </a:spcAft>
              </a:pPr>
              <a:r>
                <a:rPr lang="en-GB" altLang="en-US" b="1" kern="0" dirty="0">
                  <a:solidFill>
                    <a:srgbClr val="000000"/>
                  </a:solidFill>
                </a:rPr>
                <a:t>Step 1: Data Pre-processing</a:t>
              </a:r>
            </a:p>
          </p:txBody>
        </p:sp>
      </p:grpSp>
      <p:sp>
        <p:nvSpPr>
          <p:cNvPr id="16" name="Rectangle 15">
            <a:extLst>
              <a:ext uri="{FF2B5EF4-FFF2-40B4-BE49-F238E27FC236}">
                <a16:creationId xmlns:a16="http://schemas.microsoft.com/office/drawing/2014/main" id="{9EDA9FDC-2CCC-4F4E-A093-BEC8DFF63885}"/>
              </a:ext>
            </a:extLst>
          </p:cNvPr>
          <p:cNvSpPr/>
          <p:nvPr/>
        </p:nvSpPr>
        <p:spPr>
          <a:xfrm>
            <a:off x="4696159" y="1347179"/>
            <a:ext cx="4122350" cy="5238614"/>
          </a:xfrm>
          <a:prstGeom prst="rect">
            <a:avLst/>
          </a:prstGeom>
          <a:solidFill>
            <a:schemeClr val="bg1">
              <a:lumMod val="95000"/>
            </a:schemeClr>
          </a:solidFill>
        </p:spPr>
        <p:txBody>
          <a:bodyPr wrap="square">
            <a:spAutoFit/>
          </a:bodyPr>
          <a:lstStyle/>
          <a:p>
            <a:pPr marL="228600" indent="-228600">
              <a:lnSpc>
                <a:spcPct val="150000"/>
              </a:lnSpc>
              <a:spcBef>
                <a:spcPts val="200"/>
              </a:spcBef>
              <a:spcAft>
                <a:spcPts val="200"/>
              </a:spcAft>
              <a:buAutoNum type="arabicPeriod"/>
            </a:pPr>
            <a:r>
              <a:rPr lang="en-US" sz="1050" b="1" dirty="0"/>
              <a:t>Build Sequence to sequence model i.e. LSTM Encoder/Decoder model. </a:t>
            </a:r>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r>
              <a:rPr lang="en-US" sz="1050" b="1" dirty="0"/>
              <a:t>2. Model Summary:</a:t>
            </a:r>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endParaRPr lang="en-US" sz="1050" dirty="0"/>
          </a:p>
          <a:p>
            <a:pPr>
              <a:spcBef>
                <a:spcPts val="200"/>
              </a:spcBef>
              <a:spcAft>
                <a:spcPts val="200"/>
              </a:spcAft>
            </a:pPr>
            <a:endParaRPr lang="en-US" sz="1050" dirty="0"/>
          </a:p>
        </p:txBody>
      </p:sp>
      <p:grpSp>
        <p:nvGrpSpPr>
          <p:cNvPr id="17" name="Group 4">
            <a:extLst>
              <a:ext uri="{FF2B5EF4-FFF2-40B4-BE49-F238E27FC236}">
                <a16:creationId xmlns:a16="http://schemas.microsoft.com/office/drawing/2014/main" id="{E4968DCF-1470-2E4E-B011-9F559CFFAE66}"/>
              </a:ext>
            </a:extLst>
          </p:cNvPr>
          <p:cNvGrpSpPr>
            <a:grpSpLocks/>
          </p:cNvGrpSpPr>
          <p:nvPr/>
        </p:nvGrpSpPr>
        <p:grpSpPr bwMode="auto">
          <a:xfrm>
            <a:off x="4754881" y="1082903"/>
            <a:ext cx="4023360" cy="176213"/>
            <a:chOff x="247" y="716"/>
            <a:chExt cx="2528" cy="111"/>
          </a:xfrm>
        </p:grpSpPr>
        <p:sp>
          <p:nvSpPr>
            <p:cNvPr id="18" name="Line 5">
              <a:extLst>
                <a:ext uri="{FF2B5EF4-FFF2-40B4-BE49-F238E27FC236}">
                  <a16:creationId xmlns:a16="http://schemas.microsoft.com/office/drawing/2014/main" id="{F9557219-7F41-0145-8333-7AF85D885D44}"/>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19" name="Rectangle 6">
              <a:extLst>
                <a:ext uri="{FF2B5EF4-FFF2-40B4-BE49-F238E27FC236}">
                  <a16:creationId xmlns:a16="http://schemas.microsoft.com/office/drawing/2014/main" id="{01C8EADC-0D6A-394F-9F56-FF33DC943D0F}"/>
                </a:ext>
              </a:extLst>
            </p:cNvPr>
            <p:cNvSpPr>
              <a:spLocks noChangeArrowheads="1"/>
            </p:cNvSpPr>
            <p:nvPr/>
          </p:nvSpPr>
          <p:spPr bwMode="gray">
            <a:xfrm>
              <a:off x="723" y="716"/>
              <a:ext cx="1525"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eaLnBrk="0" fontAlgn="base" hangingPunct="0">
                <a:lnSpc>
                  <a:spcPct val="95000"/>
                </a:lnSpc>
                <a:spcBef>
                  <a:spcPct val="0"/>
                </a:spcBef>
                <a:spcAft>
                  <a:spcPct val="0"/>
                </a:spcAft>
              </a:pPr>
              <a:r>
                <a:rPr lang="en-GB" altLang="en-US" b="1" kern="0" dirty="0">
                  <a:solidFill>
                    <a:srgbClr val="000000"/>
                  </a:solidFill>
                </a:rPr>
                <a:t>Step 2: Model Building &amp; Train </a:t>
              </a:r>
            </a:p>
          </p:txBody>
        </p:sp>
      </p:grpSp>
      <p:pic>
        <p:nvPicPr>
          <p:cNvPr id="18434" name="Picture 2" descr="seq2seq model in Machine Learning - GeeksforGeeks">
            <a:extLst>
              <a:ext uri="{FF2B5EF4-FFF2-40B4-BE49-F238E27FC236}">
                <a16:creationId xmlns:a16="http://schemas.microsoft.com/office/drawing/2014/main" id="{54B6F69B-C6C5-F342-85F5-ED8618285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159" y="1841120"/>
            <a:ext cx="4041527" cy="10489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text, application, email&#10;&#10;Description automatically generated">
            <a:extLst>
              <a:ext uri="{FF2B5EF4-FFF2-40B4-BE49-F238E27FC236}">
                <a16:creationId xmlns:a16="http://schemas.microsoft.com/office/drawing/2014/main" id="{42F8F882-5580-0745-81E6-C7EA29810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159" y="3384055"/>
            <a:ext cx="4058141" cy="3081129"/>
          </a:xfrm>
          <a:prstGeom prst="rect">
            <a:avLst/>
          </a:prstGeom>
        </p:spPr>
      </p:pic>
    </p:spTree>
    <p:extLst>
      <p:ext uri="{BB962C8B-B14F-4D97-AF65-F5344CB8AC3E}">
        <p14:creationId xmlns:p14="http://schemas.microsoft.com/office/powerpoint/2010/main" val="126459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4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Part B – Anomaly Detection</a:t>
            </a:r>
            <a:br>
              <a:rPr lang="en-US" dirty="0">
                <a:solidFill>
                  <a:srgbClr val="002060"/>
                </a:solidFill>
              </a:rPr>
            </a:br>
            <a:r>
              <a:rPr lang="en-US" sz="2000" i="1" dirty="0"/>
              <a:t>LSTM (Encoder Decoder Model ) Building</a:t>
            </a:r>
            <a:endParaRPr lang="en-US" sz="2000" dirty="0">
              <a:solidFill>
                <a:srgbClr val="002060"/>
              </a:solidFill>
            </a:endParaRPr>
          </a:p>
        </p:txBody>
      </p:sp>
      <p:sp>
        <p:nvSpPr>
          <p:cNvPr id="24" name="Rectangle 23">
            <a:extLst>
              <a:ext uri="{FF2B5EF4-FFF2-40B4-BE49-F238E27FC236}">
                <a16:creationId xmlns:a16="http://schemas.microsoft.com/office/drawing/2014/main" id="{F505A7D8-9690-4532-9884-2C235A677523}"/>
              </a:ext>
            </a:extLst>
          </p:cNvPr>
          <p:cNvSpPr/>
          <p:nvPr/>
        </p:nvSpPr>
        <p:spPr>
          <a:xfrm>
            <a:off x="365761" y="1347179"/>
            <a:ext cx="4122350" cy="5194564"/>
          </a:xfrm>
          <a:prstGeom prst="rect">
            <a:avLst/>
          </a:prstGeom>
          <a:solidFill>
            <a:schemeClr val="bg1">
              <a:lumMod val="95000"/>
            </a:schemeClr>
          </a:solidFill>
        </p:spPr>
        <p:txBody>
          <a:bodyPr wrap="square">
            <a:spAutoFit/>
          </a:bodyPr>
          <a:lstStyle/>
          <a:p>
            <a:pPr marL="228600" indent="-228600">
              <a:lnSpc>
                <a:spcPct val="150000"/>
              </a:lnSpc>
              <a:spcBef>
                <a:spcPts val="200"/>
              </a:spcBef>
              <a:spcAft>
                <a:spcPts val="200"/>
              </a:spcAft>
              <a:buAutoNum type="arabicPeriod"/>
            </a:pPr>
            <a:r>
              <a:rPr lang="en-US" sz="1050" b="1" dirty="0"/>
              <a:t>Plot Training and Validation Loss</a:t>
            </a:r>
          </a:p>
          <a:p>
            <a:pPr>
              <a:lnSpc>
                <a:spcPct val="150000"/>
              </a:lnSpc>
              <a:spcBef>
                <a:spcPts val="200"/>
              </a:spcBef>
              <a:spcAft>
                <a:spcPts val="200"/>
              </a:spcAft>
            </a:pPr>
            <a:r>
              <a:rPr lang="en-US" sz="1050" b="1" dirty="0"/>
              <a:t>2. To detect Anomaly we calculate mean absolute error – To get threshold value. </a:t>
            </a:r>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endParaRPr lang="en-US" sz="1050" b="1" dirty="0"/>
          </a:p>
          <a:p>
            <a:pPr>
              <a:lnSpc>
                <a:spcPct val="150000"/>
              </a:lnSpc>
              <a:spcBef>
                <a:spcPts val="200"/>
              </a:spcBef>
              <a:spcAft>
                <a:spcPts val="200"/>
              </a:spcAft>
            </a:pPr>
            <a:r>
              <a:rPr lang="en-US" sz="1050" b="1" dirty="0"/>
              <a:t>Results:</a:t>
            </a:r>
          </a:p>
          <a:p>
            <a:pPr>
              <a:lnSpc>
                <a:spcPct val="150000"/>
              </a:lnSpc>
              <a:spcBef>
                <a:spcPts val="200"/>
              </a:spcBef>
              <a:spcAft>
                <a:spcPts val="200"/>
              </a:spcAft>
            </a:pPr>
            <a:r>
              <a:rPr lang="en-US" sz="1050" b="1" dirty="0"/>
              <a:t>The Anomaly Threshold as between 1.2 to 2.0 or less (no value is larger than that).</a:t>
            </a:r>
          </a:p>
        </p:txBody>
      </p:sp>
      <p:grpSp>
        <p:nvGrpSpPr>
          <p:cNvPr id="25" name="Group 4">
            <a:extLst>
              <a:ext uri="{FF2B5EF4-FFF2-40B4-BE49-F238E27FC236}">
                <a16:creationId xmlns:a16="http://schemas.microsoft.com/office/drawing/2014/main" id="{8F22211E-3C8A-4772-8C3C-8EB55321B5D2}"/>
              </a:ext>
            </a:extLst>
          </p:cNvPr>
          <p:cNvGrpSpPr>
            <a:grpSpLocks/>
          </p:cNvGrpSpPr>
          <p:nvPr/>
        </p:nvGrpSpPr>
        <p:grpSpPr bwMode="auto">
          <a:xfrm>
            <a:off x="424483" y="1082903"/>
            <a:ext cx="4023360" cy="176213"/>
            <a:chOff x="247" y="716"/>
            <a:chExt cx="2528" cy="111"/>
          </a:xfrm>
        </p:grpSpPr>
        <p:sp>
          <p:nvSpPr>
            <p:cNvPr id="26" name="Line 5">
              <a:extLst>
                <a:ext uri="{FF2B5EF4-FFF2-40B4-BE49-F238E27FC236}">
                  <a16:creationId xmlns:a16="http://schemas.microsoft.com/office/drawing/2014/main" id="{20B2C9EC-8FA3-4F8E-A924-AE16E0EAD582}"/>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7" name="Rectangle 6">
              <a:extLst>
                <a:ext uri="{FF2B5EF4-FFF2-40B4-BE49-F238E27FC236}">
                  <a16:creationId xmlns:a16="http://schemas.microsoft.com/office/drawing/2014/main" id="{38FFF4D0-6028-4638-8DE8-1B2B20BB3882}"/>
                </a:ext>
              </a:extLst>
            </p:cNvPr>
            <p:cNvSpPr>
              <a:spLocks noChangeArrowheads="1"/>
            </p:cNvSpPr>
            <p:nvPr/>
          </p:nvSpPr>
          <p:spPr bwMode="gray">
            <a:xfrm>
              <a:off x="814" y="716"/>
              <a:ext cx="1409"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algn="ctr" eaLnBrk="0" fontAlgn="base" hangingPunct="0">
                <a:lnSpc>
                  <a:spcPct val="95000"/>
                </a:lnSpc>
                <a:spcBef>
                  <a:spcPct val="0"/>
                </a:spcBef>
                <a:spcAft>
                  <a:spcPct val="0"/>
                </a:spcAft>
              </a:pPr>
              <a:r>
                <a:rPr lang="en-GB" altLang="en-US" b="1" kern="0" dirty="0">
                  <a:solidFill>
                    <a:srgbClr val="000000"/>
                  </a:solidFill>
                </a:rPr>
                <a:t>Step 3: Evaluate Train Model</a:t>
              </a:r>
            </a:p>
          </p:txBody>
        </p:sp>
      </p:grpSp>
      <p:sp>
        <p:nvSpPr>
          <p:cNvPr id="16" name="Rectangle 15">
            <a:extLst>
              <a:ext uri="{FF2B5EF4-FFF2-40B4-BE49-F238E27FC236}">
                <a16:creationId xmlns:a16="http://schemas.microsoft.com/office/drawing/2014/main" id="{9EDA9FDC-2CCC-4F4E-A093-BEC8DFF63885}"/>
              </a:ext>
            </a:extLst>
          </p:cNvPr>
          <p:cNvSpPr/>
          <p:nvPr/>
        </p:nvSpPr>
        <p:spPr>
          <a:xfrm>
            <a:off x="4696159" y="1347179"/>
            <a:ext cx="4122350" cy="5187317"/>
          </a:xfrm>
          <a:prstGeom prst="rect">
            <a:avLst/>
          </a:prstGeom>
          <a:solidFill>
            <a:schemeClr val="bg1">
              <a:lumMod val="95000"/>
            </a:schemeClr>
          </a:solidFill>
        </p:spPr>
        <p:txBody>
          <a:bodyPr wrap="square">
            <a:spAutoFit/>
          </a:bodyPr>
          <a:lstStyle/>
          <a:p>
            <a:pPr marL="228600" indent="-228600">
              <a:lnSpc>
                <a:spcPct val="150000"/>
              </a:lnSpc>
              <a:spcBef>
                <a:spcPts val="200"/>
              </a:spcBef>
              <a:spcAft>
                <a:spcPts val="200"/>
              </a:spcAft>
              <a:buAutoNum type="arabicPeriod"/>
            </a:pPr>
            <a:r>
              <a:rPr lang="en-US" sz="1050" b="1" dirty="0"/>
              <a:t>Predict test data outcome and calculate test MAE loss and compare with threshold loss.</a:t>
            </a:r>
          </a:p>
          <a:p>
            <a:pPr marL="357188" lvl="1" indent="-222250">
              <a:lnSpc>
                <a:spcPct val="150000"/>
              </a:lnSpc>
              <a:spcBef>
                <a:spcPts val="200"/>
              </a:spcBef>
              <a:spcAft>
                <a:spcPts val="200"/>
              </a:spcAft>
              <a:buFont typeface="Arial" panose="020B0604020202020204" pitchFamily="34" charset="0"/>
              <a:buChar char="•"/>
            </a:pPr>
            <a:r>
              <a:rPr lang="en-US" sz="1050" b="1" dirty="0"/>
              <a:t>If </a:t>
            </a:r>
            <a:r>
              <a:rPr lang="en-US" sz="1050" b="1" dirty="0" err="1"/>
              <a:t>test_loss</a:t>
            </a:r>
            <a:r>
              <a:rPr lang="en-US" sz="1050" b="1" dirty="0"/>
              <a:t> &gt; Threshold – Anomaly &amp; Vice versa.</a:t>
            </a:r>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marL="228600" indent="-228600">
              <a:lnSpc>
                <a:spcPct val="150000"/>
              </a:lnSpc>
              <a:spcBef>
                <a:spcPts val="200"/>
              </a:spcBef>
              <a:spcAft>
                <a:spcPts val="200"/>
              </a:spcAft>
              <a:buAutoNum type="arabicPeriod"/>
            </a:pPr>
            <a:endParaRPr lang="en-US" sz="1050" b="1" dirty="0"/>
          </a:p>
          <a:p>
            <a:pPr>
              <a:spcBef>
                <a:spcPts val="200"/>
              </a:spcBef>
              <a:spcAft>
                <a:spcPts val="200"/>
              </a:spcAft>
            </a:pPr>
            <a:endParaRPr lang="en-US" sz="1050"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endParaRPr lang="en-US" sz="1050" dirty="0"/>
          </a:p>
          <a:p>
            <a:pPr>
              <a:spcBef>
                <a:spcPts val="200"/>
              </a:spcBef>
              <a:spcAft>
                <a:spcPts val="200"/>
              </a:spcAft>
            </a:pPr>
            <a:endParaRPr lang="en-US" sz="1050" dirty="0"/>
          </a:p>
        </p:txBody>
      </p:sp>
      <p:grpSp>
        <p:nvGrpSpPr>
          <p:cNvPr id="17" name="Group 4">
            <a:extLst>
              <a:ext uri="{FF2B5EF4-FFF2-40B4-BE49-F238E27FC236}">
                <a16:creationId xmlns:a16="http://schemas.microsoft.com/office/drawing/2014/main" id="{E4968DCF-1470-2E4E-B011-9F559CFFAE66}"/>
              </a:ext>
            </a:extLst>
          </p:cNvPr>
          <p:cNvGrpSpPr>
            <a:grpSpLocks/>
          </p:cNvGrpSpPr>
          <p:nvPr/>
        </p:nvGrpSpPr>
        <p:grpSpPr bwMode="auto">
          <a:xfrm>
            <a:off x="4754881" y="1082903"/>
            <a:ext cx="4023360" cy="176213"/>
            <a:chOff x="247" y="716"/>
            <a:chExt cx="2528" cy="111"/>
          </a:xfrm>
        </p:grpSpPr>
        <p:sp>
          <p:nvSpPr>
            <p:cNvPr id="18" name="Line 5">
              <a:extLst>
                <a:ext uri="{FF2B5EF4-FFF2-40B4-BE49-F238E27FC236}">
                  <a16:creationId xmlns:a16="http://schemas.microsoft.com/office/drawing/2014/main" id="{F9557219-7F41-0145-8333-7AF85D885D44}"/>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19" name="Rectangle 6">
              <a:extLst>
                <a:ext uri="{FF2B5EF4-FFF2-40B4-BE49-F238E27FC236}">
                  <a16:creationId xmlns:a16="http://schemas.microsoft.com/office/drawing/2014/main" id="{01C8EADC-0D6A-394F-9F56-FF33DC943D0F}"/>
                </a:ext>
              </a:extLst>
            </p:cNvPr>
            <p:cNvSpPr>
              <a:spLocks noChangeArrowheads="1"/>
            </p:cNvSpPr>
            <p:nvPr/>
          </p:nvSpPr>
          <p:spPr bwMode="gray">
            <a:xfrm>
              <a:off x="858" y="716"/>
              <a:ext cx="1251"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eaLnBrk="0" fontAlgn="base" hangingPunct="0">
                <a:lnSpc>
                  <a:spcPct val="95000"/>
                </a:lnSpc>
                <a:spcBef>
                  <a:spcPct val="0"/>
                </a:spcBef>
                <a:spcAft>
                  <a:spcPct val="0"/>
                </a:spcAft>
              </a:pPr>
              <a:r>
                <a:rPr lang="en-GB" altLang="en-US" b="1" kern="0" dirty="0">
                  <a:solidFill>
                    <a:srgbClr val="000000"/>
                  </a:solidFill>
                </a:rPr>
                <a:t>Step 4: Detect Anomalies</a:t>
              </a:r>
            </a:p>
          </p:txBody>
        </p:sp>
      </p:grpSp>
      <p:pic>
        <p:nvPicPr>
          <p:cNvPr id="34818" name="Picture 2">
            <a:extLst>
              <a:ext uri="{FF2B5EF4-FFF2-40B4-BE49-F238E27FC236}">
                <a16:creationId xmlns:a16="http://schemas.microsoft.com/office/drawing/2014/main" id="{0F13C357-6171-8E45-8393-A163A6C4A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83" y="2270176"/>
            <a:ext cx="3877616" cy="2993801"/>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a:extLst>
              <a:ext uri="{FF2B5EF4-FFF2-40B4-BE49-F238E27FC236}">
                <a16:creationId xmlns:a16="http://schemas.microsoft.com/office/drawing/2014/main" id="{107090FD-F81B-BA40-9D66-0EA023631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13" y="2219172"/>
            <a:ext cx="4274230" cy="3291649"/>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a:extLst>
              <a:ext uri="{FF2B5EF4-FFF2-40B4-BE49-F238E27FC236}">
                <a16:creationId xmlns:a16="http://schemas.microsoft.com/office/drawing/2014/main" id="{17242AE5-6182-FA49-87AC-BD106BB5A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163" y="2270175"/>
            <a:ext cx="4016214" cy="1918765"/>
          </a:xfrm>
          <a:prstGeom prst="rect">
            <a:avLst/>
          </a:prstGeom>
          <a:noFill/>
          <a:extLst>
            <a:ext uri="{909E8E84-426E-40DD-AFC4-6F175D3DCCD1}">
              <a14:hiddenFill xmlns:a14="http://schemas.microsoft.com/office/drawing/2010/main">
                <a:solidFill>
                  <a:srgbClr val="FFFFFF"/>
                </a:solidFill>
              </a14:hiddenFill>
            </a:ext>
          </a:extLst>
        </p:spPr>
      </p:pic>
      <p:pic>
        <p:nvPicPr>
          <p:cNvPr id="34830" name="Picture 14">
            <a:extLst>
              <a:ext uri="{FF2B5EF4-FFF2-40B4-BE49-F238E27FC236}">
                <a16:creationId xmlns:a16="http://schemas.microsoft.com/office/drawing/2014/main" id="{96B5E7EE-A2D0-DF46-8C3B-B5A8DCC51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4882" y="4269633"/>
            <a:ext cx="4009496" cy="191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127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Analysis Results &amp; Recommendations</a:t>
            </a:r>
            <a:br>
              <a:rPr lang="en-US" dirty="0">
                <a:solidFill>
                  <a:srgbClr val="002060"/>
                </a:solidFill>
              </a:rPr>
            </a:br>
            <a:endParaRPr lang="en-US" sz="2000" dirty="0">
              <a:solidFill>
                <a:srgbClr val="002060"/>
              </a:solidFill>
            </a:endParaRPr>
          </a:p>
        </p:txBody>
      </p:sp>
      <p:sp>
        <p:nvSpPr>
          <p:cNvPr id="41" name="Rounded Rectangle 5">
            <a:extLst>
              <a:ext uri="{FF2B5EF4-FFF2-40B4-BE49-F238E27FC236}">
                <a16:creationId xmlns:a16="http://schemas.microsoft.com/office/drawing/2014/main" id="{DF195BCD-6076-40E6-9B85-6EFC4295F192}"/>
              </a:ext>
            </a:extLst>
          </p:cNvPr>
          <p:cNvSpPr/>
          <p:nvPr/>
        </p:nvSpPr>
        <p:spPr>
          <a:xfrm rot="10800000" flipV="1">
            <a:off x="365760" y="1755674"/>
            <a:ext cx="1504985" cy="1130756"/>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r>
              <a:rPr lang="en-US" sz="1400" b="1" dirty="0">
                <a:solidFill>
                  <a:schemeClr val="bg1"/>
                </a:solidFill>
              </a:rPr>
              <a:t>Result #1</a:t>
            </a:r>
          </a:p>
        </p:txBody>
      </p:sp>
      <p:sp>
        <p:nvSpPr>
          <p:cNvPr id="45" name="Text Placeholder 5">
            <a:extLst>
              <a:ext uri="{FF2B5EF4-FFF2-40B4-BE49-F238E27FC236}">
                <a16:creationId xmlns:a16="http://schemas.microsoft.com/office/drawing/2014/main" id="{2B1B2425-5045-4992-88AF-10EC4EB80229}"/>
              </a:ext>
            </a:extLst>
          </p:cNvPr>
          <p:cNvSpPr txBox="1">
            <a:spLocks/>
          </p:cNvSpPr>
          <p:nvPr/>
        </p:nvSpPr>
        <p:spPr>
          <a:xfrm>
            <a:off x="1971413" y="1755675"/>
            <a:ext cx="6727970" cy="1130757"/>
          </a:xfrm>
          <a:prstGeom prst="rect">
            <a:avLst/>
          </a:prstGeom>
          <a:solidFill>
            <a:schemeClr val="bg1">
              <a:lumMod val="95000"/>
            </a:schemeClr>
          </a:solidFill>
          <a:ln w="12700">
            <a:solidFill>
              <a:srgbClr val="002060"/>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85750" indent="-285750">
              <a:buFont typeface="Wingdings" panose="05000000000000000000" pitchFamily="2" charset="2"/>
              <a:buChar char="§"/>
            </a:pPr>
            <a:r>
              <a:rPr lang="en-US" sz="1200" dirty="0"/>
              <a:t>After analyzing the current data it’s found that electricity demand change as per season and time.</a:t>
            </a:r>
          </a:p>
          <a:p>
            <a:pPr marL="285750" indent="-285750">
              <a:buFont typeface="Wingdings" panose="05000000000000000000" pitchFamily="2" charset="2"/>
              <a:buChar char="§"/>
            </a:pPr>
            <a:r>
              <a:rPr lang="en-US" sz="1200" dirty="0"/>
              <a:t>Also after 2014 -  a constant downtrend has been observed in electricity demand but in near future this demand may rise.</a:t>
            </a:r>
          </a:p>
        </p:txBody>
      </p:sp>
      <p:sp>
        <p:nvSpPr>
          <p:cNvPr id="46" name="Rounded Rectangle 5">
            <a:extLst>
              <a:ext uri="{FF2B5EF4-FFF2-40B4-BE49-F238E27FC236}">
                <a16:creationId xmlns:a16="http://schemas.microsoft.com/office/drawing/2014/main" id="{2C238256-D7C1-4EF7-ADB9-5C870DB1E857}"/>
              </a:ext>
            </a:extLst>
          </p:cNvPr>
          <p:cNvSpPr/>
          <p:nvPr/>
        </p:nvSpPr>
        <p:spPr>
          <a:xfrm rot="10800000" flipV="1">
            <a:off x="365759" y="3151224"/>
            <a:ext cx="1504985" cy="1130756"/>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r>
              <a:rPr lang="en-US" sz="1400" b="1" dirty="0">
                <a:solidFill>
                  <a:schemeClr val="bg1"/>
                </a:solidFill>
              </a:rPr>
              <a:t>Result #2</a:t>
            </a:r>
          </a:p>
        </p:txBody>
      </p:sp>
      <p:sp>
        <p:nvSpPr>
          <p:cNvPr id="47" name="Text Placeholder 5">
            <a:extLst>
              <a:ext uri="{FF2B5EF4-FFF2-40B4-BE49-F238E27FC236}">
                <a16:creationId xmlns:a16="http://schemas.microsoft.com/office/drawing/2014/main" id="{5E649E5B-B1E4-4025-8B7F-1F2AA8FAE97B}"/>
              </a:ext>
            </a:extLst>
          </p:cNvPr>
          <p:cNvSpPr txBox="1">
            <a:spLocks/>
          </p:cNvSpPr>
          <p:nvPr/>
        </p:nvSpPr>
        <p:spPr>
          <a:xfrm>
            <a:off x="1971412" y="3151225"/>
            <a:ext cx="6727970" cy="1130757"/>
          </a:xfrm>
          <a:prstGeom prst="rect">
            <a:avLst/>
          </a:prstGeom>
          <a:solidFill>
            <a:schemeClr val="bg1">
              <a:lumMod val="95000"/>
            </a:schemeClr>
          </a:solidFill>
          <a:ln w="12700">
            <a:solidFill>
              <a:srgbClr val="002060"/>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85750" indent="-285750">
              <a:buFont typeface="Wingdings" panose="05000000000000000000" pitchFamily="2" charset="2"/>
              <a:buChar char="§"/>
            </a:pPr>
            <a:r>
              <a:rPr lang="en-US" sz="1200" dirty="0"/>
              <a:t>The analysis and forecasting will be helpful for electricity supplier companies to manage future investment in capacity market.</a:t>
            </a:r>
          </a:p>
          <a:p>
            <a:pPr marL="285750" indent="-285750">
              <a:buFont typeface="Wingdings" panose="05000000000000000000" pitchFamily="2" charset="2"/>
              <a:buChar char="§"/>
            </a:pPr>
            <a:r>
              <a:rPr lang="en-US" sz="1200" dirty="0"/>
              <a:t>Also Anomaly detection model help to analyze the impact due to those unwanted events and plan how to avoid in future.</a:t>
            </a:r>
          </a:p>
          <a:p>
            <a:endParaRPr lang="en-US" sz="1100" dirty="0"/>
          </a:p>
          <a:p>
            <a:endParaRPr lang="en-US" sz="1100" dirty="0"/>
          </a:p>
        </p:txBody>
      </p:sp>
      <p:sp>
        <p:nvSpPr>
          <p:cNvPr id="48" name="Rounded Rectangle 5">
            <a:extLst>
              <a:ext uri="{FF2B5EF4-FFF2-40B4-BE49-F238E27FC236}">
                <a16:creationId xmlns:a16="http://schemas.microsoft.com/office/drawing/2014/main" id="{83755D68-6D95-43CA-9D4A-07480B7B564A}"/>
              </a:ext>
            </a:extLst>
          </p:cNvPr>
          <p:cNvSpPr/>
          <p:nvPr/>
        </p:nvSpPr>
        <p:spPr>
          <a:xfrm rot="10800000" flipV="1">
            <a:off x="365759" y="4546775"/>
            <a:ext cx="1504985" cy="1130756"/>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r>
              <a:rPr lang="en-US" sz="1200" b="1" dirty="0">
                <a:solidFill>
                  <a:schemeClr val="bg1"/>
                </a:solidFill>
              </a:rPr>
              <a:t>Recommendation</a:t>
            </a:r>
          </a:p>
        </p:txBody>
      </p:sp>
      <p:sp>
        <p:nvSpPr>
          <p:cNvPr id="49" name="Text Placeholder 5">
            <a:extLst>
              <a:ext uri="{FF2B5EF4-FFF2-40B4-BE49-F238E27FC236}">
                <a16:creationId xmlns:a16="http://schemas.microsoft.com/office/drawing/2014/main" id="{0DB1D70D-216D-45A7-B59B-0294D15D46AE}"/>
              </a:ext>
            </a:extLst>
          </p:cNvPr>
          <p:cNvSpPr txBox="1">
            <a:spLocks/>
          </p:cNvSpPr>
          <p:nvPr/>
        </p:nvSpPr>
        <p:spPr>
          <a:xfrm>
            <a:off x="1971412" y="4546776"/>
            <a:ext cx="6727970" cy="1130757"/>
          </a:xfrm>
          <a:prstGeom prst="rect">
            <a:avLst/>
          </a:prstGeom>
          <a:solidFill>
            <a:schemeClr val="bg1">
              <a:lumMod val="95000"/>
            </a:schemeClr>
          </a:solidFill>
          <a:ln w="12700">
            <a:solidFill>
              <a:srgbClr val="002060"/>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85750" indent="-285750">
              <a:buFont typeface="Wingdings" panose="05000000000000000000" pitchFamily="2" charset="2"/>
              <a:buChar char="§"/>
            </a:pPr>
            <a:r>
              <a:rPr lang="en-US" sz="1200" dirty="0"/>
              <a:t>The model need to keep updated with latest data to improve its efficacy of forecasting.</a:t>
            </a:r>
          </a:p>
          <a:p>
            <a:pPr marL="285750" indent="-285750">
              <a:buFont typeface="Wingdings" panose="05000000000000000000" pitchFamily="2" charset="2"/>
              <a:buChar char="§"/>
            </a:pPr>
            <a:r>
              <a:rPr lang="en-US" sz="1200" dirty="0"/>
              <a:t>As here I worked only on electricity demand data and try to detect past unwanted impacts. </a:t>
            </a:r>
          </a:p>
          <a:p>
            <a:pPr marL="285750" indent="-285750">
              <a:buFont typeface="Wingdings" panose="05000000000000000000" pitchFamily="2" charset="2"/>
              <a:buChar char="§"/>
            </a:pPr>
            <a:r>
              <a:rPr lang="en-US" sz="1200" dirty="0"/>
              <a:t>Similar model can be implemented on real time data help to identify unwanted events before it cause more damage.</a:t>
            </a:r>
          </a:p>
        </p:txBody>
      </p:sp>
    </p:spTree>
    <p:extLst>
      <p:ext uri="{BB962C8B-B14F-4D97-AF65-F5344CB8AC3E}">
        <p14:creationId xmlns:p14="http://schemas.microsoft.com/office/powerpoint/2010/main" val="25755036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hank you text">
            <a:extLst>
              <a:ext uri="{FF2B5EF4-FFF2-40B4-BE49-F238E27FC236}">
                <a16:creationId xmlns:a16="http://schemas.microsoft.com/office/drawing/2014/main" id="{DEF7E373-07BB-B84F-B241-A461584C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1481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43281" y="3031732"/>
            <a:ext cx="8388350" cy="887412"/>
          </a:xfrm>
        </p:spPr>
        <p:txBody>
          <a:bodyPr>
            <a:normAutofit/>
          </a:bodyPr>
          <a:lstStyle/>
          <a:p>
            <a:pPr algn="ctr"/>
            <a:r>
              <a:rPr lang="en-US" sz="4000" dirty="0">
                <a:solidFill>
                  <a:schemeClr val="bg1"/>
                </a:solidFill>
              </a:rPr>
              <a:t>Appendix </a:t>
            </a:r>
          </a:p>
        </p:txBody>
      </p:sp>
      <p:pic>
        <p:nvPicPr>
          <p:cNvPr id="4" name="Picture 4" descr="Related image">
            <a:extLst>
              <a:ext uri="{FF2B5EF4-FFF2-40B4-BE49-F238E27FC236}">
                <a16:creationId xmlns:a16="http://schemas.microsoft.com/office/drawing/2014/main" id="{72F9649E-E68A-4A05-ABAC-02A2B3DA5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62425"/>
            <a:ext cx="9144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505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Development Environment</a:t>
            </a:r>
          </a:p>
        </p:txBody>
      </p:sp>
      <p:sp>
        <p:nvSpPr>
          <p:cNvPr id="30" name="Rectangle 29">
            <a:extLst>
              <a:ext uri="{FF2B5EF4-FFF2-40B4-BE49-F238E27FC236}">
                <a16:creationId xmlns:a16="http://schemas.microsoft.com/office/drawing/2014/main" id="{A6377DA9-AF28-4B28-BC29-6B8B62AF725D}"/>
              </a:ext>
            </a:extLst>
          </p:cNvPr>
          <p:cNvSpPr/>
          <p:nvPr/>
        </p:nvSpPr>
        <p:spPr>
          <a:xfrm>
            <a:off x="292217" y="995943"/>
            <a:ext cx="8266511" cy="261610"/>
          </a:xfrm>
          <a:prstGeom prst="rect">
            <a:avLst/>
          </a:prstGeom>
          <a:solidFill>
            <a:schemeClr val="bg1">
              <a:lumMod val="95000"/>
            </a:schemeClr>
          </a:solidFill>
        </p:spPr>
        <p:txBody>
          <a:bodyPr wrap="square">
            <a:spAutoFit/>
          </a:bodyPr>
          <a:lstStyle/>
          <a:p>
            <a:r>
              <a:rPr lang="en-US" sz="1100" dirty="0"/>
              <a:t>[Share the development environment characteristic used for the analysis]</a:t>
            </a:r>
          </a:p>
        </p:txBody>
      </p:sp>
      <p:pic>
        <p:nvPicPr>
          <p:cNvPr id="21506" name="Picture 2" descr="Image result for python">
            <a:extLst>
              <a:ext uri="{FF2B5EF4-FFF2-40B4-BE49-F238E27FC236}">
                <a16:creationId xmlns:a16="http://schemas.microsoft.com/office/drawing/2014/main" id="{7089FEC9-9E93-4CEB-8CCA-C6BBC1EC9B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9389" y="1604720"/>
            <a:ext cx="1024854" cy="61491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python scikit">
            <a:extLst>
              <a:ext uri="{FF2B5EF4-FFF2-40B4-BE49-F238E27FC236}">
                <a16:creationId xmlns:a16="http://schemas.microsoft.com/office/drawing/2014/main" id="{9FC69593-3DCB-446E-B9C6-01149F12F3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1433" y="1619651"/>
            <a:ext cx="1142179" cy="614913"/>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anaconda python">
            <a:extLst>
              <a:ext uri="{FF2B5EF4-FFF2-40B4-BE49-F238E27FC236}">
                <a16:creationId xmlns:a16="http://schemas.microsoft.com/office/drawing/2014/main" id="{5106AAF0-2C76-4E72-9FB5-E5928B48DF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9469" y="2702249"/>
            <a:ext cx="1366562" cy="68175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32">
            <a:extLst>
              <a:ext uri="{FF2B5EF4-FFF2-40B4-BE49-F238E27FC236}">
                <a16:creationId xmlns:a16="http://schemas.microsoft.com/office/drawing/2014/main" id="{F9682182-B359-4E32-BA6C-54801C6B725B}"/>
              </a:ext>
            </a:extLst>
          </p:cNvPr>
          <p:cNvSpPr/>
          <p:nvPr/>
        </p:nvSpPr>
        <p:spPr>
          <a:xfrm>
            <a:off x="365760" y="1415184"/>
            <a:ext cx="4348853" cy="1133749"/>
          </a:xfrm>
          <a:prstGeom prst="rightArrow">
            <a:avLst>
              <a:gd name="adj1" fmla="val 66450"/>
              <a:gd name="adj2" fmla="val 50000"/>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13" name="Right Arrow 32">
            <a:extLst>
              <a:ext uri="{FF2B5EF4-FFF2-40B4-BE49-F238E27FC236}">
                <a16:creationId xmlns:a16="http://schemas.microsoft.com/office/drawing/2014/main" id="{19B6B736-FAA0-4C16-897B-E0B3CF9BEB30}"/>
              </a:ext>
            </a:extLst>
          </p:cNvPr>
          <p:cNvSpPr/>
          <p:nvPr/>
        </p:nvSpPr>
        <p:spPr>
          <a:xfrm>
            <a:off x="365759" y="2515377"/>
            <a:ext cx="5049685" cy="1133749"/>
          </a:xfrm>
          <a:prstGeom prst="rightArrow">
            <a:avLst>
              <a:gd name="adj1" fmla="val 66450"/>
              <a:gd name="adj2" fmla="val 50000"/>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14" name="Right Arrow 32">
            <a:extLst>
              <a:ext uri="{FF2B5EF4-FFF2-40B4-BE49-F238E27FC236}">
                <a16:creationId xmlns:a16="http://schemas.microsoft.com/office/drawing/2014/main" id="{B09CF0F5-D337-4ABC-B1F9-E595ABDDDCE1}"/>
              </a:ext>
            </a:extLst>
          </p:cNvPr>
          <p:cNvSpPr/>
          <p:nvPr/>
        </p:nvSpPr>
        <p:spPr>
          <a:xfrm>
            <a:off x="365759" y="3700776"/>
            <a:ext cx="5699481" cy="1133749"/>
          </a:xfrm>
          <a:prstGeom prst="rightArrow">
            <a:avLst>
              <a:gd name="adj1" fmla="val 66450"/>
              <a:gd name="adj2" fmla="val 50000"/>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15" name="Right Arrow 32">
            <a:extLst>
              <a:ext uri="{FF2B5EF4-FFF2-40B4-BE49-F238E27FC236}">
                <a16:creationId xmlns:a16="http://schemas.microsoft.com/office/drawing/2014/main" id="{E45E95F1-AE6F-49AD-9B04-83866FCD15FE}"/>
              </a:ext>
            </a:extLst>
          </p:cNvPr>
          <p:cNvSpPr/>
          <p:nvPr/>
        </p:nvSpPr>
        <p:spPr>
          <a:xfrm>
            <a:off x="360036" y="4910875"/>
            <a:ext cx="6525995" cy="1133749"/>
          </a:xfrm>
          <a:prstGeom prst="rightArrow">
            <a:avLst>
              <a:gd name="adj1" fmla="val 66450"/>
              <a:gd name="adj2" fmla="val 50000"/>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16" name="Rectangle 15">
            <a:extLst>
              <a:ext uri="{FF2B5EF4-FFF2-40B4-BE49-F238E27FC236}">
                <a16:creationId xmlns:a16="http://schemas.microsoft.com/office/drawing/2014/main" id="{B008623C-7E43-4DDB-9E6D-25886B0DEE75}"/>
              </a:ext>
            </a:extLst>
          </p:cNvPr>
          <p:cNvSpPr/>
          <p:nvPr/>
        </p:nvSpPr>
        <p:spPr>
          <a:xfrm>
            <a:off x="365762" y="1591861"/>
            <a:ext cx="3795178" cy="769441"/>
          </a:xfrm>
          <a:prstGeom prst="rect">
            <a:avLst/>
          </a:prstGeom>
          <a:noFill/>
        </p:spPr>
        <p:txBody>
          <a:bodyPr wrap="square">
            <a:spAutoFit/>
          </a:bodyPr>
          <a:lstStyle/>
          <a:p>
            <a:r>
              <a:rPr lang="en-US" sz="1100" dirty="0">
                <a:solidFill>
                  <a:schemeClr val="bg1"/>
                </a:solidFill>
                <a:hlinkClick r:id="rId5"/>
              </a:rPr>
              <a:t>GitHub</a:t>
            </a:r>
            <a:endParaRPr lang="en-US" sz="1100" dirty="0">
              <a:solidFill>
                <a:schemeClr val="bg1"/>
              </a:solidFill>
            </a:endParaRPr>
          </a:p>
          <a:p>
            <a:pPr marL="171450" indent="-171450">
              <a:buFont typeface="Arial" panose="020B0604020202020204" pitchFamily="34" charset="0"/>
              <a:buChar char="•"/>
            </a:pPr>
            <a:r>
              <a:rPr lang="en-US" sz="1100" dirty="0">
                <a:solidFill>
                  <a:schemeClr val="bg1"/>
                </a:solidFill>
              </a:rPr>
              <a:t>Python</a:t>
            </a:r>
          </a:p>
          <a:p>
            <a:pPr marL="171450" indent="-171450">
              <a:buFont typeface="Arial" panose="020B0604020202020204" pitchFamily="34" charset="0"/>
              <a:buChar char="•"/>
            </a:pPr>
            <a:r>
              <a:rPr lang="en-US" sz="1100" dirty="0">
                <a:solidFill>
                  <a:schemeClr val="bg1"/>
                </a:solidFill>
              </a:rPr>
              <a:t>Libraries: Scikit-Learn, Pandas etc.</a:t>
            </a:r>
          </a:p>
          <a:p>
            <a:pPr marL="171450" indent="-171450">
              <a:buFont typeface="Arial" panose="020B0604020202020204" pitchFamily="34" charset="0"/>
              <a:buChar char="•"/>
            </a:pPr>
            <a:r>
              <a:rPr lang="en-US" sz="1100" dirty="0">
                <a:solidFill>
                  <a:schemeClr val="bg1"/>
                </a:solidFill>
              </a:rPr>
              <a:t>Tensor Flow Keras</a:t>
            </a:r>
          </a:p>
        </p:txBody>
      </p:sp>
      <p:sp>
        <p:nvSpPr>
          <p:cNvPr id="17" name="Rectangle 16">
            <a:extLst>
              <a:ext uri="{FF2B5EF4-FFF2-40B4-BE49-F238E27FC236}">
                <a16:creationId xmlns:a16="http://schemas.microsoft.com/office/drawing/2014/main" id="{F91E46A0-18F8-4A51-9D2D-3BD568CB2C5D}"/>
              </a:ext>
            </a:extLst>
          </p:cNvPr>
          <p:cNvSpPr/>
          <p:nvPr/>
        </p:nvSpPr>
        <p:spPr>
          <a:xfrm>
            <a:off x="375827" y="2695492"/>
            <a:ext cx="4489787" cy="600164"/>
          </a:xfrm>
          <a:prstGeom prst="rect">
            <a:avLst/>
          </a:prstGeom>
          <a:noFill/>
        </p:spPr>
        <p:txBody>
          <a:bodyPr wrap="square">
            <a:spAutoFit/>
          </a:bodyPr>
          <a:lstStyle/>
          <a:p>
            <a:pPr marL="171450" indent="-171450">
              <a:buFont typeface="Arial" panose="020B0604020202020204" pitchFamily="34" charset="0"/>
              <a:buChar char="•"/>
            </a:pPr>
            <a:r>
              <a:rPr lang="en-US" sz="1100" dirty="0">
                <a:solidFill>
                  <a:schemeClr val="bg1"/>
                </a:solidFill>
              </a:rPr>
              <a:t>Linux</a:t>
            </a:r>
          </a:p>
          <a:p>
            <a:pPr marL="171450" indent="-171450">
              <a:buFont typeface="Arial" panose="020B0604020202020204" pitchFamily="34" charset="0"/>
              <a:buChar char="•"/>
            </a:pPr>
            <a:r>
              <a:rPr lang="en-US" sz="1100" dirty="0">
                <a:solidFill>
                  <a:schemeClr val="bg1"/>
                </a:solidFill>
              </a:rPr>
              <a:t>Anaconda</a:t>
            </a:r>
          </a:p>
          <a:p>
            <a:pPr marL="171450" indent="-171450">
              <a:buFont typeface="Arial" panose="020B0604020202020204" pitchFamily="34" charset="0"/>
              <a:buChar char="•"/>
            </a:pPr>
            <a:r>
              <a:rPr lang="en-US" sz="1100" dirty="0">
                <a:solidFill>
                  <a:schemeClr val="bg1"/>
                </a:solidFill>
              </a:rPr>
              <a:t>GitHub</a:t>
            </a:r>
          </a:p>
        </p:txBody>
      </p:sp>
      <p:sp>
        <p:nvSpPr>
          <p:cNvPr id="18" name="Rectangle 17">
            <a:extLst>
              <a:ext uri="{FF2B5EF4-FFF2-40B4-BE49-F238E27FC236}">
                <a16:creationId xmlns:a16="http://schemas.microsoft.com/office/drawing/2014/main" id="{BBADDB9C-4D38-4097-8883-3EE480E9109C}"/>
              </a:ext>
            </a:extLst>
          </p:cNvPr>
          <p:cNvSpPr/>
          <p:nvPr/>
        </p:nvSpPr>
        <p:spPr>
          <a:xfrm>
            <a:off x="360036" y="3873307"/>
            <a:ext cx="5394812" cy="600164"/>
          </a:xfrm>
          <a:prstGeom prst="rect">
            <a:avLst/>
          </a:prstGeom>
          <a:noFill/>
        </p:spPr>
        <p:txBody>
          <a:bodyPr wrap="square">
            <a:spAutoFit/>
          </a:bodyPr>
          <a:lstStyle/>
          <a:p>
            <a:pPr marL="171450" indent="-171450">
              <a:buFont typeface="Arial" panose="020B0604020202020204" pitchFamily="34" charset="0"/>
              <a:buChar char="•"/>
            </a:pPr>
            <a:r>
              <a:rPr lang="en-US" sz="1100" dirty="0">
                <a:solidFill>
                  <a:schemeClr val="bg1"/>
                </a:solidFill>
              </a:rPr>
              <a:t>Seaborn, </a:t>
            </a:r>
          </a:p>
          <a:p>
            <a:pPr marL="171450" indent="-171450">
              <a:buFont typeface="Arial" panose="020B0604020202020204" pitchFamily="34" charset="0"/>
              <a:buChar char="•"/>
            </a:pPr>
            <a:r>
              <a:rPr lang="en-US" sz="1100" dirty="0">
                <a:solidFill>
                  <a:schemeClr val="bg1"/>
                </a:solidFill>
              </a:rPr>
              <a:t>Plotly</a:t>
            </a:r>
          </a:p>
          <a:p>
            <a:pPr marL="171450" indent="-171450">
              <a:buFont typeface="Arial" panose="020B0604020202020204" pitchFamily="34" charset="0"/>
              <a:buChar char="•"/>
            </a:pPr>
            <a:r>
              <a:rPr lang="en-US" sz="1100" dirty="0">
                <a:solidFill>
                  <a:schemeClr val="bg1"/>
                </a:solidFill>
              </a:rPr>
              <a:t>Matplotlib</a:t>
            </a:r>
          </a:p>
        </p:txBody>
      </p:sp>
      <p:sp>
        <p:nvSpPr>
          <p:cNvPr id="19" name="Rectangle 18">
            <a:extLst>
              <a:ext uri="{FF2B5EF4-FFF2-40B4-BE49-F238E27FC236}">
                <a16:creationId xmlns:a16="http://schemas.microsoft.com/office/drawing/2014/main" id="{31A6A15F-F39A-481A-AC82-5F9FA22EE9A2}"/>
              </a:ext>
            </a:extLst>
          </p:cNvPr>
          <p:cNvSpPr/>
          <p:nvPr/>
        </p:nvSpPr>
        <p:spPr>
          <a:xfrm>
            <a:off x="375826" y="5096770"/>
            <a:ext cx="6410867" cy="261610"/>
          </a:xfrm>
          <a:prstGeom prst="rect">
            <a:avLst/>
          </a:prstGeom>
          <a:noFill/>
        </p:spPr>
        <p:txBody>
          <a:bodyPr wrap="square">
            <a:spAutoFit/>
          </a:bodyPr>
          <a:lstStyle/>
          <a:p>
            <a:pPr marL="171450" indent="-171450">
              <a:buFont typeface="Arial" panose="020B0604020202020204" pitchFamily="34" charset="0"/>
              <a:buChar char="•"/>
            </a:pPr>
            <a:r>
              <a:rPr lang="en-US" sz="1100" dirty="0">
                <a:solidFill>
                  <a:schemeClr val="bg1"/>
                </a:solidFill>
              </a:rPr>
              <a:t>CSV</a:t>
            </a:r>
          </a:p>
        </p:txBody>
      </p:sp>
      <p:sp>
        <p:nvSpPr>
          <p:cNvPr id="2" name="Rectangle 1">
            <a:extLst>
              <a:ext uri="{FF2B5EF4-FFF2-40B4-BE49-F238E27FC236}">
                <a16:creationId xmlns:a16="http://schemas.microsoft.com/office/drawing/2014/main" id="{847B7198-8095-444C-AD80-E1ABB84F412D}"/>
              </a:ext>
            </a:extLst>
          </p:cNvPr>
          <p:cNvSpPr/>
          <p:nvPr/>
        </p:nvSpPr>
        <p:spPr>
          <a:xfrm>
            <a:off x="3623033" y="1775406"/>
            <a:ext cx="761747" cy="369332"/>
          </a:xfrm>
          <a:prstGeom prst="rect">
            <a:avLst/>
          </a:prstGeom>
        </p:spPr>
        <p:txBody>
          <a:bodyPr wrap="none">
            <a:spAutoFit/>
          </a:bodyPr>
          <a:lstStyle/>
          <a:p>
            <a:r>
              <a:rPr lang="en-US" b="1" dirty="0">
                <a:solidFill>
                  <a:schemeClr val="bg1"/>
                </a:solidFill>
              </a:rPr>
              <a:t>Code</a:t>
            </a:r>
            <a:endParaRPr lang="en-US" dirty="0"/>
          </a:p>
        </p:txBody>
      </p:sp>
      <p:sp>
        <p:nvSpPr>
          <p:cNvPr id="23" name="Rectangle 22">
            <a:extLst>
              <a:ext uri="{FF2B5EF4-FFF2-40B4-BE49-F238E27FC236}">
                <a16:creationId xmlns:a16="http://schemas.microsoft.com/office/drawing/2014/main" id="{AEB01391-27CC-4094-8ADA-E4217206E718}"/>
              </a:ext>
            </a:extLst>
          </p:cNvPr>
          <p:cNvSpPr/>
          <p:nvPr/>
        </p:nvSpPr>
        <p:spPr>
          <a:xfrm>
            <a:off x="3238426" y="2893076"/>
            <a:ext cx="1595309" cy="369332"/>
          </a:xfrm>
          <a:prstGeom prst="rect">
            <a:avLst/>
          </a:prstGeom>
        </p:spPr>
        <p:txBody>
          <a:bodyPr wrap="none">
            <a:spAutoFit/>
          </a:bodyPr>
          <a:lstStyle/>
          <a:p>
            <a:r>
              <a:rPr lang="en-US" b="1" dirty="0">
                <a:solidFill>
                  <a:schemeClr val="bg1"/>
                </a:solidFill>
              </a:rPr>
              <a:t>Environment</a:t>
            </a:r>
            <a:endParaRPr lang="en-US" dirty="0"/>
          </a:p>
        </p:txBody>
      </p:sp>
      <p:sp>
        <p:nvSpPr>
          <p:cNvPr id="24" name="Rectangle 23">
            <a:extLst>
              <a:ext uri="{FF2B5EF4-FFF2-40B4-BE49-F238E27FC236}">
                <a16:creationId xmlns:a16="http://schemas.microsoft.com/office/drawing/2014/main" id="{8E24D5F2-6DEF-48EC-AF4E-D93F8B94530E}"/>
              </a:ext>
            </a:extLst>
          </p:cNvPr>
          <p:cNvSpPr/>
          <p:nvPr/>
        </p:nvSpPr>
        <p:spPr>
          <a:xfrm>
            <a:off x="3952210" y="4062916"/>
            <a:ext cx="1591141" cy="369332"/>
          </a:xfrm>
          <a:prstGeom prst="rect">
            <a:avLst/>
          </a:prstGeom>
        </p:spPr>
        <p:txBody>
          <a:bodyPr wrap="none">
            <a:spAutoFit/>
          </a:bodyPr>
          <a:lstStyle/>
          <a:p>
            <a:r>
              <a:rPr lang="en-US" b="1" dirty="0">
                <a:solidFill>
                  <a:schemeClr val="bg1"/>
                </a:solidFill>
              </a:rPr>
              <a:t>Visualization</a:t>
            </a:r>
            <a:endParaRPr lang="en-US" dirty="0"/>
          </a:p>
        </p:txBody>
      </p:sp>
      <p:sp>
        <p:nvSpPr>
          <p:cNvPr id="25" name="Rectangle 24">
            <a:extLst>
              <a:ext uri="{FF2B5EF4-FFF2-40B4-BE49-F238E27FC236}">
                <a16:creationId xmlns:a16="http://schemas.microsoft.com/office/drawing/2014/main" id="{DDDA6A5C-7C03-4179-8923-A122B1F31CC1}"/>
              </a:ext>
            </a:extLst>
          </p:cNvPr>
          <p:cNvSpPr/>
          <p:nvPr/>
        </p:nvSpPr>
        <p:spPr>
          <a:xfrm>
            <a:off x="5611816" y="5293083"/>
            <a:ext cx="684803" cy="369332"/>
          </a:xfrm>
          <a:prstGeom prst="rect">
            <a:avLst/>
          </a:prstGeom>
        </p:spPr>
        <p:txBody>
          <a:bodyPr wrap="none">
            <a:spAutoFit/>
          </a:bodyPr>
          <a:lstStyle/>
          <a:p>
            <a:r>
              <a:rPr lang="en-US" b="1" dirty="0">
                <a:solidFill>
                  <a:schemeClr val="bg1"/>
                </a:solidFill>
              </a:rPr>
              <a:t>Data</a:t>
            </a:r>
            <a:endParaRPr lang="en-US" dirty="0"/>
          </a:p>
        </p:txBody>
      </p:sp>
      <p:pic>
        <p:nvPicPr>
          <p:cNvPr id="36868" name="Picture 4">
            <a:extLst>
              <a:ext uri="{FF2B5EF4-FFF2-40B4-BE49-F238E27FC236}">
                <a16:creationId xmlns:a16="http://schemas.microsoft.com/office/drawing/2014/main" id="{8BAB9BCB-2018-8F44-AF19-C038D9826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4048" y="1493244"/>
            <a:ext cx="795300" cy="85105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Data Visualization in Python | Matplotlib and Seaborn">
            <a:extLst>
              <a:ext uri="{FF2B5EF4-FFF2-40B4-BE49-F238E27FC236}">
                <a16:creationId xmlns:a16="http://schemas.microsoft.com/office/drawing/2014/main" id="{B3C17577-DA16-3C44-B526-E81EF3FD77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682"/>
          <a:stretch/>
        </p:blipFill>
        <p:spPr bwMode="auto">
          <a:xfrm>
            <a:off x="6253081" y="3713078"/>
            <a:ext cx="1141151" cy="1023105"/>
          </a:xfrm>
          <a:prstGeom prst="rect">
            <a:avLst/>
          </a:prstGeom>
          <a:noFill/>
          <a:extLst>
            <a:ext uri="{909E8E84-426E-40DD-AFC4-6F175D3DCCD1}">
              <a14:hiddenFill xmlns:a14="http://schemas.microsoft.com/office/drawing/2010/main">
                <a:solidFill>
                  <a:srgbClr val="FFFFFF"/>
                </a:solidFill>
              </a14:hiddenFill>
            </a:ext>
          </a:extLst>
        </p:spPr>
      </p:pic>
      <p:pic>
        <p:nvPicPr>
          <p:cNvPr id="36876" name="Picture 12" descr="CSV file logo | Chronosly">
            <a:extLst>
              <a:ext uri="{FF2B5EF4-FFF2-40B4-BE49-F238E27FC236}">
                <a16:creationId xmlns:a16="http://schemas.microsoft.com/office/drawing/2014/main" id="{2E5C4B47-3471-B44E-A667-CD49AD2CF4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9475" y="5055072"/>
            <a:ext cx="729514" cy="72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324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370113" y="1169405"/>
            <a:ext cx="8388000" cy="4870668"/>
          </a:xfrm>
        </p:spPr>
        <p:txBody>
          <a:bodyPr>
            <a:normAutofit/>
          </a:bodyPr>
          <a:lstStyle/>
          <a:p>
            <a:pPr marL="0" lvl="1" indent="0">
              <a:spcBef>
                <a:spcPts val="1800"/>
              </a:spcBef>
              <a:buNone/>
            </a:pPr>
            <a:r>
              <a:rPr lang="en-US" sz="2100" dirty="0">
                <a:solidFill>
                  <a:srgbClr val="92D050"/>
                </a:solidFill>
              </a:rPr>
              <a:t>UK National Grid Electricity Demand Analysis</a:t>
            </a:r>
            <a:r>
              <a:rPr lang="en-US" dirty="0"/>
              <a:t>		</a:t>
            </a:r>
          </a:p>
          <a:p>
            <a:pPr marL="0" lvl="1" indent="0">
              <a:spcBef>
                <a:spcPts val="1800"/>
              </a:spcBef>
              <a:buNone/>
            </a:pPr>
            <a:r>
              <a:rPr lang="en-US" dirty="0">
                <a:solidFill>
                  <a:schemeClr val="bg1">
                    <a:lumMod val="95000"/>
                  </a:schemeClr>
                </a:solidFill>
              </a:rPr>
              <a:t>Background / Business Problem					3</a:t>
            </a:r>
          </a:p>
          <a:p>
            <a:pPr marL="0" lvl="1" indent="0">
              <a:spcBef>
                <a:spcPts val="1800"/>
              </a:spcBef>
              <a:buNone/>
            </a:pPr>
            <a:r>
              <a:rPr lang="en-US" dirty="0">
                <a:solidFill>
                  <a:schemeClr val="bg1">
                    <a:lumMod val="95000"/>
                  </a:schemeClr>
                </a:solidFill>
              </a:rPr>
              <a:t>Executive Summary / Key Takeaways				4</a:t>
            </a:r>
          </a:p>
          <a:p>
            <a:pPr marL="0" lvl="1" indent="0">
              <a:spcBef>
                <a:spcPts val="1800"/>
              </a:spcBef>
              <a:buNone/>
            </a:pPr>
            <a:r>
              <a:rPr lang="en-US" dirty="0">
                <a:solidFill>
                  <a:schemeClr val="bg1">
                    <a:lumMod val="95000"/>
                  </a:schemeClr>
                </a:solidFill>
              </a:rPr>
              <a:t>Analysis – Data Set Characteristics					5</a:t>
            </a:r>
          </a:p>
          <a:p>
            <a:pPr marL="0" lvl="1" indent="0">
              <a:spcBef>
                <a:spcPts val="1800"/>
              </a:spcBef>
              <a:buNone/>
            </a:pPr>
            <a:r>
              <a:rPr lang="en-US" dirty="0">
                <a:solidFill>
                  <a:schemeClr val="bg1">
                    <a:lumMod val="95000"/>
                  </a:schemeClr>
                </a:solidFill>
              </a:rPr>
              <a:t>Analysis – EDA 							6 - 7</a:t>
            </a:r>
          </a:p>
          <a:p>
            <a:pPr marL="0" lvl="1" indent="0">
              <a:spcBef>
                <a:spcPts val="1800"/>
              </a:spcBef>
              <a:buNone/>
            </a:pPr>
            <a:r>
              <a:rPr lang="en-US" dirty="0">
                <a:solidFill>
                  <a:schemeClr val="bg1">
                    <a:lumMod val="95000"/>
                  </a:schemeClr>
                </a:solidFill>
              </a:rPr>
              <a:t>Analysis – Cleaning &amp; Pre-processing				8</a:t>
            </a:r>
          </a:p>
          <a:p>
            <a:pPr marL="0" lvl="1" indent="0">
              <a:spcBef>
                <a:spcPts val="1800"/>
              </a:spcBef>
              <a:buNone/>
            </a:pPr>
            <a:r>
              <a:rPr lang="en-US" dirty="0">
                <a:solidFill>
                  <a:schemeClr val="bg1">
                    <a:lumMod val="95000"/>
                  </a:schemeClr>
                </a:solidFill>
              </a:rPr>
              <a:t>Part A – SARIMA Model Forecasting				9 - 11</a:t>
            </a:r>
          </a:p>
          <a:p>
            <a:pPr marL="0" lvl="1" indent="0">
              <a:spcBef>
                <a:spcPts val="1800"/>
              </a:spcBef>
              <a:buNone/>
            </a:pPr>
            <a:r>
              <a:rPr lang="en-US" dirty="0">
                <a:solidFill>
                  <a:schemeClr val="bg1">
                    <a:lumMod val="95000"/>
                  </a:schemeClr>
                </a:solidFill>
              </a:rPr>
              <a:t>Part B – Anomaly Detection					12 - 13</a:t>
            </a:r>
          </a:p>
          <a:p>
            <a:pPr marL="0" lvl="1" indent="0">
              <a:spcBef>
                <a:spcPts val="1800"/>
              </a:spcBef>
              <a:buNone/>
            </a:pPr>
            <a:r>
              <a:rPr lang="en-US" sz="2100" dirty="0">
                <a:solidFill>
                  <a:srgbClr val="92D050"/>
                </a:solidFill>
              </a:rPr>
              <a:t>Results </a:t>
            </a:r>
            <a:r>
              <a:rPr lang="en-US" dirty="0"/>
              <a:t>							</a:t>
            </a:r>
            <a:r>
              <a:rPr lang="en-US" dirty="0">
                <a:solidFill>
                  <a:schemeClr val="bg1"/>
                </a:solidFill>
              </a:rPr>
              <a:t>14</a:t>
            </a:r>
          </a:p>
          <a:p>
            <a:pPr marL="0" lvl="1" indent="0">
              <a:spcBef>
                <a:spcPts val="1800"/>
              </a:spcBef>
              <a:buNone/>
            </a:pPr>
            <a:endParaRPr lang="en-US" dirty="0"/>
          </a:p>
          <a:p>
            <a:pPr marL="0" lvl="1" indent="0">
              <a:spcBef>
                <a:spcPts val="1800"/>
              </a:spcBef>
              <a:buNone/>
            </a:pPr>
            <a:endParaRPr lang="en-US" dirty="0"/>
          </a:p>
          <a:p>
            <a:endParaRPr lang="en-US" dirty="0"/>
          </a:p>
        </p:txBody>
      </p:sp>
      <p:sp>
        <p:nvSpPr>
          <p:cNvPr id="6" name="Title 5"/>
          <p:cNvSpPr>
            <a:spLocks noGrp="1"/>
          </p:cNvSpPr>
          <p:nvPr>
            <p:ph type="title" idx="4294967295"/>
          </p:nvPr>
        </p:nvSpPr>
        <p:spPr>
          <a:xfrm>
            <a:off x="370113" y="179571"/>
            <a:ext cx="8388000" cy="887229"/>
          </a:xfrm>
        </p:spPr>
        <p:txBody>
          <a:bodyPr>
            <a:normAutofit/>
          </a:bodyPr>
          <a:lstStyle/>
          <a:p>
            <a:r>
              <a:rPr lang="en-US" sz="3000" dirty="0">
                <a:solidFill>
                  <a:schemeClr val="bg1"/>
                </a:solidFill>
              </a:rPr>
              <a:t>Agenda  </a:t>
            </a:r>
          </a:p>
        </p:txBody>
      </p:sp>
    </p:spTree>
    <p:extLst>
      <p:ext uri="{BB962C8B-B14F-4D97-AF65-F5344CB8AC3E}">
        <p14:creationId xmlns:p14="http://schemas.microsoft.com/office/powerpoint/2010/main" val="33676348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Background / Business Problem</a:t>
            </a:r>
            <a:br>
              <a:rPr lang="en-US" dirty="0">
                <a:solidFill>
                  <a:srgbClr val="002060"/>
                </a:solidFill>
              </a:rPr>
            </a:br>
            <a:endParaRPr lang="en-US" sz="1800" dirty="0">
              <a:solidFill>
                <a:srgbClr val="002060"/>
              </a:solidFill>
            </a:endParaRPr>
          </a:p>
        </p:txBody>
      </p:sp>
      <p:sp>
        <p:nvSpPr>
          <p:cNvPr id="4" name="Rectangle 3">
            <a:extLst>
              <a:ext uri="{FF2B5EF4-FFF2-40B4-BE49-F238E27FC236}">
                <a16:creationId xmlns:a16="http://schemas.microsoft.com/office/drawing/2014/main" id="{17AB4602-59D3-418D-9D15-E8B431BE9124}"/>
              </a:ext>
            </a:extLst>
          </p:cNvPr>
          <p:cNvSpPr/>
          <p:nvPr/>
        </p:nvSpPr>
        <p:spPr>
          <a:xfrm>
            <a:off x="365760" y="1120676"/>
            <a:ext cx="8350401" cy="5047536"/>
          </a:xfrm>
          <a:prstGeom prst="rect">
            <a:avLst/>
          </a:prstGeom>
          <a:solidFill>
            <a:schemeClr val="bg1">
              <a:lumMod val="95000"/>
            </a:schemeClr>
          </a:solidFill>
        </p:spPr>
        <p:txBody>
          <a:bodyPr wrap="square">
            <a:spAutoFit/>
          </a:bodyPr>
          <a:lstStyle/>
          <a:p>
            <a:r>
              <a:rPr lang="en-US" sz="1400" dirty="0"/>
              <a:t>Analyze the electricity demand trends and provide tangible insights:</a:t>
            </a:r>
          </a:p>
          <a:p>
            <a:pPr marL="285750" indent="-285750">
              <a:buFont typeface="Arial" panose="020B0604020202020204" pitchFamily="34" charset="0"/>
              <a:buChar char="•"/>
            </a:pPr>
            <a:r>
              <a:rPr lang="en-US" sz="1400" dirty="0"/>
              <a:t>Building a forecasting model to predict future demand and</a:t>
            </a:r>
          </a:p>
          <a:p>
            <a:pPr marL="285750" indent="-285750">
              <a:buFont typeface="Arial" panose="020B0604020202020204" pitchFamily="34" charset="0"/>
              <a:buChar char="•"/>
            </a:pPr>
            <a:r>
              <a:rPr lang="en-US" sz="1400" dirty="0"/>
              <a:t>Anomaly detection to detect unexpected events.</a:t>
            </a:r>
          </a:p>
          <a:p>
            <a:endParaRPr lang="en-US" sz="1400" dirty="0"/>
          </a:p>
          <a:p>
            <a:endParaRPr lang="en-US" sz="1400" dirty="0"/>
          </a:p>
          <a:p>
            <a:endParaRPr lang="en-US" sz="1400" dirty="0"/>
          </a:p>
          <a:p>
            <a:endParaRPr lang="en-US" sz="1400" dirty="0"/>
          </a:p>
          <a:p>
            <a:endParaRPr lang="en-US" sz="1400" dirty="0"/>
          </a:p>
          <a:p>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endParaRPr lang="en-US" sz="1400" dirty="0"/>
          </a:p>
          <a:p>
            <a:endParaRPr lang="en-US" sz="1400" dirty="0"/>
          </a:p>
          <a:p>
            <a:endParaRPr lang="en-US" sz="1400" dirty="0"/>
          </a:p>
        </p:txBody>
      </p:sp>
      <p:sp>
        <p:nvSpPr>
          <p:cNvPr id="10" name="Rectangle 9">
            <a:extLst>
              <a:ext uri="{FF2B5EF4-FFF2-40B4-BE49-F238E27FC236}">
                <a16:creationId xmlns:a16="http://schemas.microsoft.com/office/drawing/2014/main" id="{EE4D7D64-84B9-46EF-834B-D3C93EDF1F3D}"/>
              </a:ext>
            </a:extLst>
          </p:cNvPr>
          <p:cNvSpPr/>
          <p:nvPr/>
        </p:nvSpPr>
        <p:spPr>
          <a:xfrm>
            <a:off x="352512" y="2042723"/>
            <a:ext cx="1466566" cy="2435759"/>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pPr>
            <a:r>
              <a:rPr lang="en-US" sz="1400" b="1" dirty="0">
                <a:solidFill>
                  <a:srgbClr val="FFFFFF"/>
                </a:solidFill>
              </a:rPr>
              <a:t>Goals</a:t>
            </a:r>
          </a:p>
        </p:txBody>
      </p:sp>
      <p:sp>
        <p:nvSpPr>
          <p:cNvPr id="11" name="Rectangle 10">
            <a:extLst>
              <a:ext uri="{FF2B5EF4-FFF2-40B4-BE49-F238E27FC236}">
                <a16:creationId xmlns:a16="http://schemas.microsoft.com/office/drawing/2014/main" id="{9BA9E2EA-B2A1-47A4-B9B1-8D8C7BF5E978}"/>
              </a:ext>
            </a:extLst>
          </p:cNvPr>
          <p:cNvSpPr/>
          <p:nvPr/>
        </p:nvSpPr>
        <p:spPr>
          <a:xfrm>
            <a:off x="1858825" y="2042722"/>
            <a:ext cx="6870584" cy="243576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spcBef>
                <a:spcPts val="1200"/>
              </a:spcBef>
              <a:spcAft>
                <a:spcPct val="0"/>
              </a:spcAft>
              <a:buFont typeface="Wingdings" panose="05000000000000000000" pitchFamily="2" charset="2"/>
              <a:buChar char="§"/>
            </a:pPr>
            <a:r>
              <a:rPr lang="en-US" sz="1100" dirty="0">
                <a:solidFill>
                  <a:schemeClr val="tx2"/>
                </a:solidFill>
              </a:rPr>
              <a:t>Getting correct and verified data for analysis.</a:t>
            </a:r>
          </a:p>
          <a:p>
            <a:pPr marL="171450" indent="-171450" fontAlgn="base">
              <a:spcBef>
                <a:spcPts val="1200"/>
              </a:spcBef>
              <a:spcAft>
                <a:spcPct val="0"/>
              </a:spcAft>
              <a:buFont typeface="Wingdings" panose="05000000000000000000" pitchFamily="2" charset="2"/>
              <a:buChar char="§"/>
            </a:pPr>
            <a:r>
              <a:rPr lang="en-US" sz="1100" dirty="0">
                <a:solidFill>
                  <a:schemeClr val="tx2"/>
                </a:solidFill>
              </a:rPr>
              <a:t>Select good time series forecasting method out of AR, MA, ARIMA, SARIMA.</a:t>
            </a:r>
          </a:p>
          <a:p>
            <a:pPr marL="171450" indent="-171450" fontAlgn="base">
              <a:spcBef>
                <a:spcPts val="1200"/>
              </a:spcBef>
              <a:spcAft>
                <a:spcPct val="0"/>
              </a:spcAft>
              <a:buFont typeface="Wingdings" panose="05000000000000000000" pitchFamily="2" charset="2"/>
              <a:buChar char="§"/>
            </a:pPr>
            <a:r>
              <a:rPr lang="en-US" sz="1100" dirty="0">
                <a:solidFill>
                  <a:schemeClr val="tx2"/>
                </a:solidFill>
              </a:rPr>
              <a:t>Importance of analyzing electricity demand trend in UK.</a:t>
            </a:r>
          </a:p>
          <a:p>
            <a:pPr marL="171450" indent="-171450" fontAlgn="base">
              <a:spcBef>
                <a:spcPts val="1200"/>
              </a:spcBef>
              <a:spcAft>
                <a:spcPct val="0"/>
              </a:spcAft>
              <a:buFont typeface="Wingdings" panose="05000000000000000000" pitchFamily="2" charset="2"/>
              <a:buChar char="§"/>
            </a:pPr>
            <a:r>
              <a:rPr lang="en-US" sz="1100" dirty="0">
                <a:solidFill>
                  <a:schemeClr val="tx2"/>
                </a:solidFill>
              </a:rPr>
              <a:t>Electricity consumption pattern and trend analysis.</a:t>
            </a:r>
          </a:p>
          <a:p>
            <a:pPr marL="171450" indent="-171450" fontAlgn="base">
              <a:spcBef>
                <a:spcPts val="1200"/>
              </a:spcBef>
              <a:spcAft>
                <a:spcPct val="0"/>
              </a:spcAft>
              <a:buFont typeface="Wingdings" panose="05000000000000000000" pitchFamily="2" charset="2"/>
              <a:buChar char="§"/>
            </a:pPr>
            <a:r>
              <a:rPr lang="en-US" sz="1100" dirty="0">
                <a:solidFill>
                  <a:schemeClr val="tx2"/>
                </a:solidFill>
              </a:rPr>
              <a:t>Prototype model building for Anomaly detection</a:t>
            </a:r>
          </a:p>
          <a:p>
            <a:pPr marL="171450" indent="-171450" fontAlgn="base">
              <a:spcBef>
                <a:spcPts val="1200"/>
              </a:spcBef>
              <a:spcAft>
                <a:spcPct val="0"/>
              </a:spcAft>
              <a:buFont typeface="Wingdings" panose="05000000000000000000" pitchFamily="2" charset="2"/>
              <a:buChar char="§"/>
            </a:pPr>
            <a:endParaRPr lang="en-US" sz="1100" dirty="0">
              <a:solidFill>
                <a:schemeClr val="tx2"/>
              </a:solidFill>
            </a:endParaRPr>
          </a:p>
        </p:txBody>
      </p:sp>
    </p:spTree>
    <p:extLst>
      <p:ext uri="{BB962C8B-B14F-4D97-AF65-F5344CB8AC3E}">
        <p14:creationId xmlns:p14="http://schemas.microsoft.com/office/powerpoint/2010/main" val="9503957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EE7F8-7D62-47D1-987A-A05C9C8733F8}"/>
              </a:ext>
            </a:extLst>
          </p:cNvPr>
          <p:cNvSpPr/>
          <p:nvPr/>
        </p:nvSpPr>
        <p:spPr>
          <a:xfrm>
            <a:off x="365760" y="969674"/>
            <a:ext cx="8308457" cy="3970318"/>
          </a:xfrm>
          <a:prstGeom prst="rect">
            <a:avLst/>
          </a:prstGeom>
          <a:solidFill>
            <a:schemeClr val="bg1">
              <a:lumMod val="95000"/>
            </a:schemeClr>
          </a:solidFill>
        </p:spPr>
        <p:txBody>
          <a:bodyPr wrap="square">
            <a:spAutoFit/>
          </a:bodyPr>
          <a:lstStyle/>
          <a:p>
            <a:endParaRPr lang="en-US" sz="1400" dirty="0"/>
          </a:p>
          <a:p>
            <a:endParaRPr lang="en-US" sz="1400" dirty="0"/>
          </a:p>
          <a:p>
            <a:endParaRPr lang="en-US" sz="1400" dirty="0"/>
          </a:p>
          <a:p>
            <a:endParaRPr lang="en-US" sz="1400" dirty="0"/>
          </a:p>
          <a:p>
            <a:endParaRPr lang="en-US" sz="1400" dirty="0"/>
          </a:p>
          <a:p>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endParaRPr lang="en-US" sz="1400" dirty="0"/>
          </a:p>
          <a:p>
            <a:endParaRPr lang="en-US" sz="1400" dirty="0"/>
          </a:p>
          <a:p>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p:txBody>
      </p:sp>
      <p:sp>
        <p:nvSpPr>
          <p:cNvPr id="3" name="Title 2"/>
          <p:cNvSpPr>
            <a:spLocks noGrp="1"/>
          </p:cNvSpPr>
          <p:nvPr>
            <p:ph type="title"/>
          </p:nvPr>
        </p:nvSpPr>
        <p:spPr>
          <a:xfrm>
            <a:off x="365760" y="295683"/>
            <a:ext cx="8412480" cy="469492"/>
          </a:xfrm>
        </p:spPr>
        <p:txBody>
          <a:bodyPr/>
          <a:lstStyle/>
          <a:p>
            <a:r>
              <a:rPr lang="en-US" dirty="0">
                <a:solidFill>
                  <a:srgbClr val="002060"/>
                </a:solidFill>
              </a:rPr>
              <a:t>Executive Summary / Key Takeaways</a:t>
            </a:r>
            <a:br>
              <a:rPr lang="en-US" dirty="0">
                <a:solidFill>
                  <a:srgbClr val="002060"/>
                </a:solidFill>
              </a:rPr>
            </a:br>
            <a:endParaRPr lang="en-US" dirty="0">
              <a:solidFill>
                <a:srgbClr val="002060"/>
              </a:solidFill>
            </a:endParaRPr>
          </a:p>
        </p:txBody>
      </p:sp>
      <p:sp>
        <p:nvSpPr>
          <p:cNvPr id="11" name="Rectangle 10">
            <a:extLst>
              <a:ext uri="{FF2B5EF4-FFF2-40B4-BE49-F238E27FC236}">
                <a16:creationId xmlns:a16="http://schemas.microsoft.com/office/drawing/2014/main" id="{7E9FDB8B-18FB-4B57-BE40-21A888398C86}"/>
              </a:ext>
            </a:extLst>
          </p:cNvPr>
          <p:cNvSpPr/>
          <p:nvPr/>
        </p:nvSpPr>
        <p:spPr>
          <a:xfrm>
            <a:off x="375745" y="989903"/>
            <a:ext cx="1459845" cy="3967990"/>
          </a:xfrm>
          <a:prstGeom prst="rect">
            <a:avLst/>
          </a:prstGeom>
          <a:solidFill>
            <a:schemeClr val="accent2"/>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pPr>
            <a:r>
              <a:rPr lang="en-US" sz="1400" b="1" dirty="0">
                <a:solidFill>
                  <a:srgbClr val="FFFFFF"/>
                </a:solidFill>
              </a:rPr>
              <a:t>Approach &amp; Solution</a:t>
            </a:r>
          </a:p>
        </p:txBody>
      </p:sp>
      <p:sp>
        <p:nvSpPr>
          <p:cNvPr id="12" name="Rectangle 11">
            <a:extLst>
              <a:ext uri="{FF2B5EF4-FFF2-40B4-BE49-F238E27FC236}">
                <a16:creationId xmlns:a16="http://schemas.microsoft.com/office/drawing/2014/main" id="{83310176-9199-4146-99D5-3BA58D7776BF}"/>
              </a:ext>
            </a:extLst>
          </p:cNvPr>
          <p:cNvSpPr/>
          <p:nvPr/>
        </p:nvSpPr>
        <p:spPr>
          <a:xfrm>
            <a:off x="1845576" y="989903"/>
            <a:ext cx="6838626" cy="3930472"/>
          </a:xfrm>
          <a:prstGeom prst="rect">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a:p>
            <a:pPr marL="285750" indent="-285750">
              <a:lnSpc>
                <a:spcPct val="200000"/>
              </a:lnSpc>
              <a:buFont typeface="Wingdings" panose="05000000000000000000" pitchFamily="2" charset="2"/>
              <a:buChar char="§"/>
            </a:pPr>
            <a:r>
              <a:rPr lang="en-US" sz="1100" b="1" dirty="0">
                <a:solidFill>
                  <a:schemeClr val="tx1"/>
                </a:solidFill>
              </a:rPr>
              <a:t>Collect Data </a:t>
            </a:r>
          </a:p>
          <a:p>
            <a:pPr marL="285750" indent="-285750">
              <a:lnSpc>
                <a:spcPct val="200000"/>
              </a:lnSpc>
              <a:buFont typeface="Wingdings" panose="05000000000000000000" pitchFamily="2" charset="2"/>
              <a:buChar char="§"/>
            </a:pPr>
            <a:r>
              <a:rPr lang="en-US" sz="1100" b="1" dirty="0">
                <a:solidFill>
                  <a:schemeClr val="tx1"/>
                </a:solidFill>
              </a:rPr>
              <a:t>Prepare strategy/plan for further analysis.</a:t>
            </a:r>
          </a:p>
          <a:p>
            <a:pPr marL="285750" indent="-285750">
              <a:lnSpc>
                <a:spcPct val="200000"/>
              </a:lnSpc>
              <a:buFont typeface="Wingdings" panose="05000000000000000000" pitchFamily="2" charset="2"/>
              <a:buChar char="§"/>
            </a:pPr>
            <a:r>
              <a:rPr lang="en-US" sz="1100" b="1" dirty="0">
                <a:solidFill>
                  <a:schemeClr val="tx1"/>
                </a:solidFill>
              </a:rPr>
              <a:t>Data Preparation</a:t>
            </a:r>
          </a:p>
          <a:p>
            <a:pPr marL="285750" indent="-285750">
              <a:lnSpc>
                <a:spcPct val="200000"/>
              </a:lnSpc>
              <a:buFont typeface="Wingdings" panose="05000000000000000000" pitchFamily="2" charset="2"/>
              <a:buChar char="§"/>
            </a:pPr>
            <a:r>
              <a:rPr lang="en-US" sz="1100" b="1" dirty="0">
                <a:solidFill>
                  <a:schemeClr val="tx1"/>
                </a:solidFill>
              </a:rPr>
              <a:t>Time Series Analysis and regression analysis</a:t>
            </a:r>
          </a:p>
          <a:p>
            <a:pPr marL="285750" indent="-285750">
              <a:lnSpc>
                <a:spcPct val="200000"/>
              </a:lnSpc>
              <a:buFont typeface="Wingdings" panose="05000000000000000000" pitchFamily="2" charset="2"/>
              <a:buChar char="§"/>
            </a:pPr>
            <a:r>
              <a:rPr lang="en-US" sz="1100" b="1" dirty="0">
                <a:solidFill>
                  <a:schemeClr val="tx1"/>
                </a:solidFill>
              </a:rPr>
              <a:t>Time Series Seasonal ARIMA </a:t>
            </a:r>
          </a:p>
          <a:p>
            <a:pPr marL="285750" indent="-285750">
              <a:lnSpc>
                <a:spcPct val="200000"/>
              </a:lnSpc>
              <a:buFont typeface="Wingdings" panose="05000000000000000000" pitchFamily="2" charset="2"/>
              <a:buChar char="§"/>
            </a:pPr>
            <a:r>
              <a:rPr lang="en-US" sz="1100" dirty="0">
                <a:solidFill>
                  <a:schemeClr val="tx1"/>
                </a:solidFill>
              </a:rPr>
              <a:t>Developed Long Short-Term Memory - </a:t>
            </a:r>
            <a:r>
              <a:rPr lang="en-US" sz="1100" b="1" dirty="0">
                <a:solidFill>
                  <a:schemeClr val="tx1"/>
                </a:solidFill>
              </a:rPr>
              <a:t>LSTM (Encoder and Decoder) </a:t>
            </a:r>
            <a:r>
              <a:rPr lang="en-US" sz="1100" dirty="0">
                <a:solidFill>
                  <a:schemeClr val="tx1"/>
                </a:solidFill>
              </a:rPr>
              <a:t>model to detect anomalies in the dataset</a:t>
            </a:r>
          </a:p>
        </p:txBody>
      </p:sp>
      <p:sp>
        <p:nvSpPr>
          <p:cNvPr id="19" name="Isosceles Triangle 18">
            <a:extLst>
              <a:ext uri="{FF2B5EF4-FFF2-40B4-BE49-F238E27FC236}">
                <a16:creationId xmlns:a16="http://schemas.microsoft.com/office/drawing/2014/main" id="{31E7103F-FD8A-4A10-B7E9-35F3AC957B17}"/>
              </a:ext>
            </a:extLst>
          </p:cNvPr>
          <p:cNvSpPr/>
          <p:nvPr/>
        </p:nvSpPr>
        <p:spPr bwMode="gray">
          <a:xfrm flipV="1">
            <a:off x="3145872" y="5052754"/>
            <a:ext cx="2944536" cy="260060"/>
          </a:xfrm>
          <a:prstGeom prst="triangl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
        <p:nvSpPr>
          <p:cNvPr id="16" name="Rectangle 15">
            <a:extLst>
              <a:ext uri="{FF2B5EF4-FFF2-40B4-BE49-F238E27FC236}">
                <a16:creationId xmlns:a16="http://schemas.microsoft.com/office/drawing/2014/main" id="{C4701B50-1200-4E40-8C97-815B369A5AA9}"/>
              </a:ext>
            </a:extLst>
          </p:cNvPr>
          <p:cNvSpPr/>
          <p:nvPr/>
        </p:nvSpPr>
        <p:spPr>
          <a:xfrm>
            <a:off x="5029199" y="6408823"/>
            <a:ext cx="3690318" cy="215444"/>
          </a:xfrm>
          <a:prstGeom prst="rect">
            <a:avLst/>
          </a:prstGeom>
        </p:spPr>
        <p:txBody>
          <a:bodyPr wrap="square">
            <a:spAutoFit/>
          </a:bodyPr>
          <a:lstStyle/>
          <a:p>
            <a:pPr algn="r"/>
            <a:r>
              <a:rPr lang="en-US" sz="800" i="1" dirty="0"/>
              <a:t>Data Source: </a:t>
            </a:r>
            <a:r>
              <a:rPr lang="en-US" sz="800" i="1" dirty="0">
                <a:hlinkClick r:id="rId2"/>
              </a:rPr>
              <a:t>http://www.gridwatch.templar.co.uk/</a:t>
            </a:r>
            <a:r>
              <a:rPr lang="en-US" sz="800" i="1" dirty="0"/>
              <a:t> </a:t>
            </a:r>
          </a:p>
        </p:txBody>
      </p:sp>
      <p:sp>
        <p:nvSpPr>
          <p:cNvPr id="9" name="Rectangle 8">
            <a:extLst>
              <a:ext uri="{FF2B5EF4-FFF2-40B4-BE49-F238E27FC236}">
                <a16:creationId xmlns:a16="http://schemas.microsoft.com/office/drawing/2014/main" id="{89ED56F6-7429-0446-A2A5-0A12FD73B942}"/>
              </a:ext>
            </a:extLst>
          </p:cNvPr>
          <p:cNvSpPr/>
          <p:nvPr/>
        </p:nvSpPr>
        <p:spPr>
          <a:xfrm>
            <a:off x="365759" y="5407675"/>
            <a:ext cx="8308457" cy="868769"/>
          </a:xfrm>
          <a:prstGeom prst="rect">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spcAft>
                <a:spcPct val="0"/>
              </a:spcAft>
              <a:buFont typeface="Arial" panose="020B0604020202020204" pitchFamily="34" charset="0"/>
              <a:buChar char="•"/>
            </a:pPr>
            <a:r>
              <a:rPr lang="en-US" sz="1100" b="1" dirty="0">
                <a:solidFill>
                  <a:schemeClr val="tx1"/>
                </a:solidFill>
              </a:rPr>
              <a:t>Observed constant downward trend in electricity demand – Reason – </a:t>
            </a:r>
            <a:r>
              <a:rPr lang="en-US" sz="1100" dirty="0">
                <a:solidFill>
                  <a:schemeClr val="tx1"/>
                </a:solidFill>
              </a:rPr>
              <a:t>UK Residents &amp; Govt start adapting other energy sources like domestic solar panels, smart devices at homes and industries.</a:t>
            </a:r>
          </a:p>
          <a:p>
            <a:pPr marL="171450" indent="-171450" fontAlgn="base">
              <a:spcAft>
                <a:spcPct val="0"/>
              </a:spcAft>
              <a:buFont typeface="Arial" panose="020B0604020202020204" pitchFamily="34" charset="0"/>
              <a:buChar char="•"/>
            </a:pPr>
            <a:r>
              <a:rPr lang="en-US" sz="1100" b="1" dirty="0">
                <a:solidFill>
                  <a:schemeClr val="tx1"/>
                </a:solidFill>
              </a:rPr>
              <a:t>Electricity demand will be an increase or constant soon– Reason – </a:t>
            </a:r>
            <a:r>
              <a:rPr lang="en-US" sz="1100" dirty="0">
                <a:solidFill>
                  <a:schemeClr val="tx1"/>
                </a:solidFill>
              </a:rPr>
              <a:t>All day to day electricity consumption will rely on electricity like electric cars, home appliances, etc. Hence, important to update and monitor demand.</a:t>
            </a:r>
            <a:endParaRPr lang="en-US" sz="1100" dirty="0">
              <a:solidFill>
                <a:schemeClr val="tx2"/>
              </a:solidFill>
            </a:endParaRPr>
          </a:p>
        </p:txBody>
      </p:sp>
    </p:spTree>
    <p:extLst>
      <p:ext uri="{BB962C8B-B14F-4D97-AF65-F5344CB8AC3E}">
        <p14:creationId xmlns:p14="http://schemas.microsoft.com/office/powerpoint/2010/main" val="827047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Data Set Characteristics</a:t>
            </a:r>
            <a:endParaRPr lang="en-US" sz="2000" dirty="0">
              <a:solidFill>
                <a:srgbClr val="002060"/>
              </a:solidFill>
            </a:endParaRPr>
          </a:p>
        </p:txBody>
      </p:sp>
      <p:sp>
        <p:nvSpPr>
          <p:cNvPr id="15" name="Rectangle 14">
            <a:extLst>
              <a:ext uri="{FF2B5EF4-FFF2-40B4-BE49-F238E27FC236}">
                <a16:creationId xmlns:a16="http://schemas.microsoft.com/office/drawing/2014/main" id="{5ACB155C-1EC1-48D8-9C1D-151695C97D3D}"/>
              </a:ext>
            </a:extLst>
          </p:cNvPr>
          <p:cNvSpPr/>
          <p:nvPr/>
        </p:nvSpPr>
        <p:spPr>
          <a:xfrm>
            <a:off x="365760" y="1338790"/>
            <a:ext cx="4048527" cy="4947508"/>
          </a:xfrm>
          <a:prstGeom prst="rect">
            <a:avLst/>
          </a:prstGeom>
          <a:solidFill>
            <a:schemeClr val="bg1">
              <a:lumMod val="95000"/>
            </a:schemeClr>
          </a:solidFill>
        </p:spPr>
        <p:txBody>
          <a:bodyPr wrap="square">
            <a:spAutoFit/>
          </a:bodyPr>
          <a:lstStyle/>
          <a:p>
            <a:pPr>
              <a:spcBef>
                <a:spcPts val="300"/>
              </a:spcBef>
              <a:spcAft>
                <a:spcPts val="300"/>
              </a:spcAft>
            </a:pPr>
            <a:r>
              <a:rPr lang="en-US" sz="1100" dirty="0"/>
              <a:t>-      </a:t>
            </a:r>
            <a:r>
              <a:rPr lang="en-US" sz="1100" b="1" dirty="0"/>
              <a:t>Time period: </a:t>
            </a:r>
            <a:r>
              <a:rPr lang="en-US" sz="1100" dirty="0"/>
              <a:t>1st Jan 2012 to 27th Sept 2020</a:t>
            </a:r>
          </a:p>
          <a:p>
            <a:pPr marL="285750" indent="-285750">
              <a:spcBef>
                <a:spcPts val="300"/>
              </a:spcBef>
              <a:spcAft>
                <a:spcPts val="300"/>
              </a:spcAft>
              <a:buFontTx/>
              <a:buChar char="-"/>
            </a:pPr>
            <a:r>
              <a:rPr lang="en-US" sz="1100" b="1" dirty="0"/>
              <a:t>Shape: </a:t>
            </a:r>
          </a:p>
          <a:p>
            <a:pPr marL="742950" lvl="1" indent="-285750">
              <a:spcBef>
                <a:spcPts val="300"/>
              </a:spcBef>
              <a:spcAft>
                <a:spcPts val="300"/>
              </a:spcAft>
              <a:buFontTx/>
              <a:buChar char="-"/>
            </a:pPr>
            <a:r>
              <a:rPr lang="en-US" sz="1100" dirty="0"/>
              <a:t>Row: 917547 </a:t>
            </a:r>
          </a:p>
          <a:p>
            <a:pPr marL="742950" lvl="1" indent="-285750">
              <a:spcBef>
                <a:spcPts val="300"/>
              </a:spcBef>
              <a:spcAft>
                <a:spcPts val="300"/>
              </a:spcAft>
              <a:buFontTx/>
              <a:buChar char="-"/>
            </a:pPr>
            <a:r>
              <a:rPr lang="en-US" sz="1100" dirty="0"/>
              <a:t>Columns: 22</a:t>
            </a:r>
          </a:p>
          <a:p>
            <a:pPr marL="285750" indent="-285750">
              <a:spcBef>
                <a:spcPts val="300"/>
              </a:spcBef>
              <a:spcAft>
                <a:spcPts val="300"/>
              </a:spcAft>
              <a:buFontTx/>
              <a:buChar char="-"/>
            </a:pPr>
            <a:r>
              <a:rPr lang="en-US" sz="1100" b="1" dirty="0"/>
              <a:t>Observations: </a:t>
            </a:r>
          </a:p>
          <a:p>
            <a:pPr marL="742950" lvl="1" indent="-285750">
              <a:spcBef>
                <a:spcPts val="300"/>
              </a:spcBef>
              <a:spcAft>
                <a:spcPts val="300"/>
              </a:spcAft>
              <a:buFontTx/>
              <a:buChar char="-"/>
            </a:pPr>
            <a:r>
              <a:rPr lang="en-US" sz="1100" dirty="0"/>
              <a:t>Daily electricity demand data in KW with equal interval of 5 mins.</a:t>
            </a:r>
          </a:p>
          <a:p>
            <a:pPr marL="285750" indent="-285750">
              <a:spcBef>
                <a:spcPts val="300"/>
              </a:spcBef>
              <a:spcAft>
                <a:spcPts val="300"/>
              </a:spcAft>
              <a:buFontTx/>
              <a:buChar char="-"/>
            </a:pPr>
            <a:r>
              <a:rPr lang="en-US" sz="1100" b="1" dirty="0"/>
              <a:t>Features Used: </a:t>
            </a:r>
          </a:p>
          <a:p>
            <a:pPr marL="742950" lvl="1" indent="-285750">
              <a:spcBef>
                <a:spcPts val="300"/>
              </a:spcBef>
              <a:spcAft>
                <a:spcPts val="300"/>
              </a:spcAft>
              <a:buFontTx/>
              <a:buChar char="-"/>
            </a:pPr>
            <a:r>
              <a:rPr lang="en-US" sz="1100" b="1" dirty="0"/>
              <a:t>Timestamp: </a:t>
            </a:r>
            <a:r>
              <a:rPr lang="en-US" sz="1100" dirty="0"/>
              <a:t>Date from 1/01/2011 to 27/09/2020 (Includes daily data with 5 mins of equal interval of time).</a:t>
            </a:r>
          </a:p>
          <a:p>
            <a:pPr marL="742950" lvl="1" indent="-285750">
              <a:spcBef>
                <a:spcPts val="300"/>
              </a:spcBef>
              <a:spcAft>
                <a:spcPts val="300"/>
              </a:spcAft>
              <a:buFontTx/>
              <a:buChar char="-"/>
            </a:pPr>
            <a:r>
              <a:rPr lang="en-US" sz="1100" b="1" dirty="0"/>
              <a:t>Demand: </a:t>
            </a:r>
            <a:r>
              <a:rPr lang="en-US" sz="1100" dirty="0"/>
              <a:t>Sum of Demand recorded by Central Monitoring Meters for 5 mins of interval. Actual demand may be higher.</a:t>
            </a:r>
          </a:p>
          <a:p>
            <a:pPr marL="273050" lvl="1" indent="-174625">
              <a:spcBef>
                <a:spcPts val="300"/>
              </a:spcBef>
              <a:spcAft>
                <a:spcPts val="300"/>
              </a:spcAft>
              <a:buFontTx/>
              <a:buChar char="-"/>
            </a:pPr>
            <a:r>
              <a:rPr lang="en-US" sz="1100" b="1" dirty="0"/>
              <a:t>Missing values:</a:t>
            </a:r>
          </a:p>
          <a:p>
            <a:pPr marL="742950" lvl="1" indent="-285750">
              <a:spcBef>
                <a:spcPts val="300"/>
              </a:spcBef>
              <a:spcAft>
                <a:spcPts val="300"/>
              </a:spcAft>
              <a:buFontTx/>
              <a:buChar char="-"/>
            </a:pPr>
            <a:r>
              <a:rPr lang="en-US" sz="1100" dirty="0"/>
              <a:t>Zero null/Missing values.</a:t>
            </a:r>
          </a:p>
          <a:p>
            <a:pPr marL="285750" indent="-285750">
              <a:spcBef>
                <a:spcPts val="300"/>
              </a:spcBef>
              <a:spcAft>
                <a:spcPts val="300"/>
              </a:spcAft>
              <a:buFontTx/>
              <a:buChar char="-"/>
            </a:pPr>
            <a:r>
              <a:rPr lang="en-US" sz="1100" b="1" dirty="0"/>
              <a:t>Duplicates: </a:t>
            </a:r>
          </a:p>
          <a:p>
            <a:pPr marL="742950" lvl="1" indent="-285750">
              <a:spcBef>
                <a:spcPts val="300"/>
              </a:spcBef>
              <a:spcAft>
                <a:spcPts val="300"/>
              </a:spcAft>
              <a:buFontTx/>
              <a:buChar char="-"/>
            </a:pPr>
            <a:r>
              <a:rPr lang="en-US" sz="1100" dirty="0"/>
              <a:t>Total 43 Duplicate records found and was there because of Day Light saving time switch and few may be due to some technical issue.</a:t>
            </a:r>
          </a:p>
          <a:p>
            <a:r>
              <a:rPr lang="en-US" sz="1100" dirty="0"/>
              <a:t>-      </a:t>
            </a:r>
            <a:r>
              <a:rPr lang="en-US" sz="1100" b="1" dirty="0"/>
              <a:t>Outliers: </a:t>
            </a:r>
            <a:r>
              <a:rPr lang="en-US" sz="1100" dirty="0"/>
              <a:t>There are 2 lower quartile outliers &amp; 9 upper quartile outliers.</a:t>
            </a:r>
            <a:endParaRPr lang="en-US" sz="1100" b="1" dirty="0"/>
          </a:p>
          <a:p>
            <a:endParaRPr lang="en-US" sz="1100" dirty="0"/>
          </a:p>
        </p:txBody>
      </p:sp>
      <p:grpSp>
        <p:nvGrpSpPr>
          <p:cNvPr id="16" name="Group 4">
            <a:extLst>
              <a:ext uri="{FF2B5EF4-FFF2-40B4-BE49-F238E27FC236}">
                <a16:creationId xmlns:a16="http://schemas.microsoft.com/office/drawing/2014/main" id="{2BB897FC-23A7-4ABD-8653-B6CE273BDFE7}"/>
              </a:ext>
            </a:extLst>
          </p:cNvPr>
          <p:cNvGrpSpPr>
            <a:grpSpLocks/>
          </p:cNvGrpSpPr>
          <p:nvPr/>
        </p:nvGrpSpPr>
        <p:grpSpPr bwMode="auto">
          <a:xfrm>
            <a:off x="390927" y="1091292"/>
            <a:ext cx="4023360" cy="176213"/>
            <a:chOff x="247" y="716"/>
            <a:chExt cx="2528" cy="111"/>
          </a:xfrm>
        </p:grpSpPr>
        <p:sp>
          <p:nvSpPr>
            <p:cNvPr id="17" name="Line 5">
              <a:extLst>
                <a:ext uri="{FF2B5EF4-FFF2-40B4-BE49-F238E27FC236}">
                  <a16:creationId xmlns:a16="http://schemas.microsoft.com/office/drawing/2014/main" id="{4DF23932-4D96-498E-B5D1-55ADA74BA51B}"/>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1" name="Rectangle 6">
              <a:extLst>
                <a:ext uri="{FF2B5EF4-FFF2-40B4-BE49-F238E27FC236}">
                  <a16:creationId xmlns:a16="http://schemas.microsoft.com/office/drawing/2014/main" id="{A1E51B72-4A33-4D88-9A7F-F868A96AD5FA}"/>
                </a:ext>
              </a:extLst>
            </p:cNvPr>
            <p:cNvSpPr>
              <a:spLocks noChangeArrowheads="1"/>
            </p:cNvSpPr>
            <p:nvPr/>
          </p:nvSpPr>
          <p:spPr bwMode="gray">
            <a:xfrm>
              <a:off x="1012" y="716"/>
              <a:ext cx="955"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defTabSz="914400" eaLnBrk="0" fontAlgn="base" hangingPunct="0">
                <a:lnSpc>
                  <a:spcPct val="95000"/>
                </a:lnSpc>
                <a:spcBef>
                  <a:spcPct val="0"/>
                </a:spcBef>
                <a:spcAft>
                  <a:spcPct val="0"/>
                </a:spcAft>
              </a:pPr>
              <a:r>
                <a:rPr lang="en-GB" altLang="en-US" b="1" kern="0" dirty="0">
                  <a:solidFill>
                    <a:srgbClr val="000000"/>
                  </a:solidFill>
                </a:rPr>
                <a:t>Dataset Information</a:t>
              </a:r>
            </a:p>
          </p:txBody>
        </p:sp>
      </p:grpSp>
      <p:grpSp>
        <p:nvGrpSpPr>
          <p:cNvPr id="27" name="Group 4">
            <a:extLst>
              <a:ext uri="{FF2B5EF4-FFF2-40B4-BE49-F238E27FC236}">
                <a16:creationId xmlns:a16="http://schemas.microsoft.com/office/drawing/2014/main" id="{73F51D66-83BC-4F03-B41F-E05F00E6469B}"/>
              </a:ext>
            </a:extLst>
          </p:cNvPr>
          <p:cNvGrpSpPr>
            <a:grpSpLocks/>
          </p:cNvGrpSpPr>
          <p:nvPr/>
        </p:nvGrpSpPr>
        <p:grpSpPr bwMode="auto">
          <a:xfrm>
            <a:off x="4620056" y="1091292"/>
            <a:ext cx="4114800" cy="176213"/>
            <a:chOff x="247" y="716"/>
            <a:chExt cx="2528" cy="111"/>
          </a:xfrm>
        </p:grpSpPr>
        <p:sp>
          <p:nvSpPr>
            <p:cNvPr id="28" name="Line 5">
              <a:extLst>
                <a:ext uri="{FF2B5EF4-FFF2-40B4-BE49-F238E27FC236}">
                  <a16:creationId xmlns:a16="http://schemas.microsoft.com/office/drawing/2014/main" id="{CB149C3B-D3C9-482B-AB0D-574DBB87F061}"/>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9" name="Rectangle 6">
              <a:extLst>
                <a:ext uri="{FF2B5EF4-FFF2-40B4-BE49-F238E27FC236}">
                  <a16:creationId xmlns:a16="http://schemas.microsoft.com/office/drawing/2014/main" id="{F7E416A5-EF3F-41B0-8CDE-4B0EB72B4604}"/>
                </a:ext>
              </a:extLst>
            </p:cNvPr>
            <p:cNvSpPr>
              <a:spLocks noChangeArrowheads="1"/>
            </p:cNvSpPr>
            <p:nvPr/>
          </p:nvSpPr>
          <p:spPr bwMode="gray">
            <a:xfrm>
              <a:off x="961" y="716"/>
              <a:ext cx="1059"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defTabSz="914400" eaLnBrk="0" fontAlgn="base" hangingPunct="0">
                <a:lnSpc>
                  <a:spcPct val="95000"/>
                </a:lnSpc>
                <a:spcBef>
                  <a:spcPct val="0"/>
                </a:spcBef>
                <a:spcAft>
                  <a:spcPct val="0"/>
                </a:spcAft>
              </a:pPr>
              <a:r>
                <a:rPr lang="en-GB" altLang="en-US" b="1" kern="0" dirty="0">
                  <a:solidFill>
                    <a:srgbClr val="000000"/>
                  </a:solidFill>
                </a:rPr>
                <a:t>Dataset Visualizations</a:t>
              </a:r>
            </a:p>
          </p:txBody>
        </p:sp>
      </p:grpSp>
      <p:pic>
        <p:nvPicPr>
          <p:cNvPr id="19460" name="Picture 4">
            <a:extLst>
              <a:ext uri="{FF2B5EF4-FFF2-40B4-BE49-F238E27FC236}">
                <a16:creationId xmlns:a16="http://schemas.microsoft.com/office/drawing/2014/main" id="{491F68A5-96C5-8042-A9D4-713616CA8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47889"/>
            <a:ext cx="4371033" cy="228458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69D9B346-9F88-BC4A-AED9-BE540A4D6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660" y="3730358"/>
            <a:ext cx="4654835" cy="228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63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4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EDA – Exploratory Data Analysis</a:t>
            </a:r>
            <a:br>
              <a:rPr lang="en-US" dirty="0">
                <a:solidFill>
                  <a:srgbClr val="002060"/>
                </a:solidFill>
              </a:rPr>
            </a:br>
            <a:r>
              <a:rPr lang="en-US" sz="2000" i="1" dirty="0"/>
              <a:t>Electricity Demand Trends &amp; Regression analysis</a:t>
            </a:r>
            <a:endParaRPr lang="en-US" sz="2000" dirty="0">
              <a:solidFill>
                <a:srgbClr val="002060"/>
              </a:solidFill>
            </a:endParaRPr>
          </a:p>
        </p:txBody>
      </p:sp>
      <p:sp>
        <p:nvSpPr>
          <p:cNvPr id="14" name="Text Placeholder 51">
            <a:extLst>
              <a:ext uri="{FF2B5EF4-FFF2-40B4-BE49-F238E27FC236}">
                <a16:creationId xmlns:a16="http://schemas.microsoft.com/office/drawing/2014/main" id="{FA172422-7988-4018-90DF-E831170704F6}"/>
              </a:ext>
            </a:extLst>
          </p:cNvPr>
          <p:cNvSpPr txBox="1">
            <a:spLocks/>
          </p:cNvSpPr>
          <p:nvPr/>
        </p:nvSpPr>
        <p:spPr bwMode="gray">
          <a:xfrm>
            <a:off x="393700" y="1418684"/>
            <a:ext cx="4013200" cy="2258214"/>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lnSpc>
                <a:spcPct val="100000"/>
              </a:lnSpc>
              <a:spcBef>
                <a:spcPts val="0"/>
              </a:spcBef>
              <a:buClr>
                <a:srgbClr val="000000"/>
              </a:buClr>
            </a:pPr>
            <a:endParaRPr lang="en-US" kern="0" dirty="0">
              <a:solidFill>
                <a:srgbClr val="000000"/>
              </a:solidFill>
            </a:endParaRPr>
          </a:p>
          <a:p>
            <a:pPr lvl="0">
              <a:lnSpc>
                <a:spcPct val="100000"/>
              </a:lnSpc>
              <a:spcBef>
                <a:spcPts val="0"/>
              </a:spcBef>
              <a:buClr>
                <a:srgbClr val="000000"/>
              </a:buClr>
            </a:pPr>
            <a:endParaRPr lang="en-US" kern="0" dirty="0">
              <a:solidFill>
                <a:srgbClr val="000000"/>
              </a:solidFill>
              <a:latin typeface="Arial"/>
            </a:endParaRPr>
          </a:p>
          <a:p>
            <a:pPr lvl="0">
              <a:lnSpc>
                <a:spcPct val="100000"/>
              </a:lnSpc>
              <a:spcBef>
                <a:spcPts val="0"/>
              </a:spcBef>
              <a:buClr>
                <a:srgbClr val="000000"/>
              </a:buClr>
            </a:pPr>
            <a:r>
              <a:rPr lang="en-US" b="1" kern="0" dirty="0">
                <a:solidFill>
                  <a:srgbClr val="000000"/>
                </a:solidFill>
                <a:latin typeface="Arial"/>
              </a:rPr>
              <a:t>Analysis: </a:t>
            </a:r>
            <a:r>
              <a:rPr lang="en-GB" dirty="0"/>
              <a:t>After 2014 observed constant decrease in electricity demand. </a:t>
            </a: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37" name="Group 7">
            <a:extLst>
              <a:ext uri="{FF2B5EF4-FFF2-40B4-BE49-F238E27FC236}">
                <a16:creationId xmlns:a16="http://schemas.microsoft.com/office/drawing/2014/main" id="{1531C0BB-372D-4606-AE34-E5C57D8F3D09}"/>
              </a:ext>
            </a:extLst>
          </p:cNvPr>
          <p:cNvGrpSpPr>
            <a:grpSpLocks/>
          </p:cNvGrpSpPr>
          <p:nvPr/>
        </p:nvGrpSpPr>
        <p:grpSpPr bwMode="auto">
          <a:xfrm>
            <a:off x="392113" y="1136654"/>
            <a:ext cx="4013200" cy="160338"/>
            <a:chOff x="247" y="716"/>
            <a:chExt cx="2528" cy="101"/>
          </a:xfrm>
        </p:grpSpPr>
        <p:sp>
          <p:nvSpPr>
            <p:cNvPr id="38" name="Line 8">
              <a:extLst>
                <a:ext uri="{FF2B5EF4-FFF2-40B4-BE49-F238E27FC236}">
                  <a16:creationId xmlns:a16="http://schemas.microsoft.com/office/drawing/2014/main" id="{4251CDF0-E875-43AF-B88A-A676DCD5828C}"/>
                </a:ext>
              </a:extLst>
            </p:cNvPr>
            <p:cNvSpPr>
              <a:spLocks noChangeShapeType="1"/>
            </p:cNvSpPr>
            <p:nvPr/>
          </p:nvSpPr>
          <p:spPr bwMode="gray">
            <a:xfrm>
              <a:off x="247" y="775"/>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39" name="Rectangle 9">
              <a:extLst>
                <a:ext uri="{FF2B5EF4-FFF2-40B4-BE49-F238E27FC236}">
                  <a16:creationId xmlns:a16="http://schemas.microsoft.com/office/drawing/2014/main" id="{017CDEBA-F122-4AC6-9065-329ACA5A3CBF}"/>
                </a:ext>
              </a:extLst>
            </p:cNvPr>
            <p:cNvSpPr>
              <a:spLocks noChangeArrowheads="1"/>
            </p:cNvSpPr>
            <p:nvPr/>
          </p:nvSpPr>
          <p:spPr bwMode="gray">
            <a:xfrm>
              <a:off x="997" y="716"/>
              <a:ext cx="1005"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sz="1100" b="1" kern="0" dirty="0">
                  <a:solidFill>
                    <a:srgbClr val="000000"/>
                  </a:solidFill>
                  <a:cs typeface="Arial" charset="0"/>
                </a:rPr>
                <a:t>Yearly Demand Trend</a:t>
              </a:r>
              <a:endParaRPr kumimoji="0" lang="en-US" sz="1100" b="1" i="0" u="none" strike="noStrike" kern="0" cap="none" spc="0" normalizeH="0" baseline="0" noProof="0" dirty="0">
                <a:ln>
                  <a:noFill/>
                </a:ln>
                <a:solidFill>
                  <a:srgbClr val="000000"/>
                </a:solidFill>
                <a:effectLst/>
                <a:uLnTx/>
                <a:uFillTx/>
                <a:cs typeface="Arial" charset="0"/>
              </a:endParaRPr>
            </a:p>
          </p:txBody>
        </p:sp>
      </p:grpSp>
      <p:grpSp>
        <p:nvGrpSpPr>
          <p:cNvPr id="40" name="Group 10">
            <a:extLst>
              <a:ext uri="{FF2B5EF4-FFF2-40B4-BE49-F238E27FC236}">
                <a16:creationId xmlns:a16="http://schemas.microsoft.com/office/drawing/2014/main" id="{01E67906-1576-4918-A290-7099569B5CB1}"/>
              </a:ext>
            </a:extLst>
          </p:cNvPr>
          <p:cNvGrpSpPr>
            <a:grpSpLocks/>
          </p:cNvGrpSpPr>
          <p:nvPr/>
        </p:nvGrpSpPr>
        <p:grpSpPr bwMode="auto">
          <a:xfrm>
            <a:off x="4733925" y="1136654"/>
            <a:ext cx="4013200" cy="160338"/>
            <a:chOff x="2982" y="716"/>
            <a:chExt cx="2528" cy="101"/>
          </a:xfrm>
        </p:grpSpPr>
        <p:sp>
          <p:nvSpPr>
            <p:cNvPr id="41" name="Line 11">
              <a:extLst>
                <a:ext uri="{FF2B5EF4-FFF2-40B4-BE49-F238E27FC236}">
                  <a16:creationId xmlns:a16="http://schemas.microsoft.com/office/drawing/2014/main" id="{4F539E85-7284-4BE5-911B-7AE6CE9168D3}"/>
                </a:ext>
              </a:extLst>
            </p:cNvPr>
            <p:cNvSpPr>
              <a:spLocks noChangeShapeType="1"/>
            </p:cNvSpPr>
            <p:nvPr/>
          </p:nvSpPr>
          <p:spPr bwMode="gray">
            <a:xfrm>
              <a:off x="2982" y="775"/>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42" name="Rectangle 12">
              <a:extLst>
                <a:ext uri="{FF2B5EF4-FFF2-40B4-BE49-F238E27FC236}">
                  <a16:creationId xmlns:a16="http://schemas.microsoft.com/office/drawing/2014/main" id="{2D1B4041-54CB-4DEA-9EB8-8DAA6C8DC2B0}"/>
                </a:ext>
              </a:extLst>
            </p:cNvPr>
            <p:cNvSpPr>
              <a:spLocks noChangeArrowheads="1"/>
            </p:cNvSpPr>
            <p:nvPr/>
          </p:nvSpPr>
          <p:spPr bwMode="gray">
            <a:xfrm>
              <a:off x="3478" y="716"/>
              <a:ext cx="1514"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sz="1100" b="1" kern="0" dirty="0">
                  <a:solidFill>
                    <a:srgbClr val="000000"/>
                  </a:solidFill>
                  <a:cs typeface="Arial" charset="0"/>
                </a:rPr>
                <a:t>Yearly Demand Regression Trend</a:t>
              </a:r>
              <a:endParaRPr lang="en-US" sz="1100" b="1" kern="0" dirty="0">
                <a:solidFill>
                  <a:srgbClr val="000000"/>
                </a:solidFill>
                <a:cs typeface="Arial" charset="0"/>
              </a:endParaRPr>
            </a:p>
          </p:txBody>
        </p:sp>
      </p:grpSp>
      <p:grpSp>
        <p:nvGrpSpPr>
          <p:cNvPr id="43" name="Group 13">
            <a:extLst>
              <a:ext uri="{FF2B5EF4-FFF2-40B4-BE49-F238E27FC236}">
                <a16:creationId xmlns:a16="http://schemas.microsoft.com/office/drawing/2014/main" id="{FDD37694-C1B8-4284-B7A8-2CC5F3376E15}"/>
              </a:ext>
            </a:extLst>
          </p:cNvPr>
          <p:cNvGrpSpPr>
            <a:grpSpLocks/>
          </p:cNvGrpSpPr>
          <p:nvPr/>
        </p:nvGrpSpPr>
        <p:grpSpPr bwMode="auto">
          <a:xfrm>
            <a:off x="392113" y="3781437"/>
            <a:ext cx="4013200" cy="160338"/>
            <a:chOff x="247" y="2382"/>
            <a:chExt cx="2528" cy="101"/>
          </a:xfrm>
        </p:grpSpPr>
        <p:sp>
          <p:nvSpPr>
            <p:cNvPr id="44" name="Line 14">
              <a:extLst>
                <a:ext uri="{FF2B5EF4-FFF2-40B4-BE49-F238E27FC236}">
                  <a16:creationId xmlns:a16="http://schemas.microsoft.com/office/drawing/2014/main" id="{C5DD8C7A-DAE2-42F0-B541-F74CE8E4A12F}"/>
                </a:ext>
              </a:extLst>
            </p:cNvPr>
            <p:cNvSpPr>
              <a:spLocks noChangeShapeType="1"/>
            </p:cNvSpPr>
            <p:nvPr/>
          </p:nvSpPr>
          <p:spPr bwMode="gray">
            <a:xfrm>
              <a:off x="247" y="2441"/>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45" name="Rectangle 15">
              <a:extLst>
                <a:ext uri="{FF2B5EF4-FFF2-40B4-BE49-F238E27FC236}">
                  <a16:creationId xmlns:a16="http://schemas.microsoft.com/office/drawing/2014/main" id="{0B921F8D-BA28-46D5-BF99-2B075ADAA966}"/>
                </a:ext>
              </a:extLst>
            </p:cNvPr>
            <p:cNvSpPr>
              <a:spLocks noChangeArrowheads="1"/>
            </p:cNvSpPr>
            <p:nvPr/>
          </p:nvSpPr>
          <p:spPr bwMode="gray">
            <a:xfrm>
              <a:off x="964" y="2382"/>
              <a:ext cx="1079"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altLang="en-US" sz="1100" b="1" kern="0" dirty="0">
                  <a:solidFill>
                    <a:srgbClr val="000000"/>
                  </a:solidFill>
                </a:rPr>
                <a:t>Monthly Demand Trend</a:t>
              </a:r>
              <a:endParaRPr lang="en-US" sz="1100" b="1" kern="0" dirty="0">
                <a:solidFill>
                  <a:srgbClr val="000000"/>
                </a:solidFill>
                <a:cs typeface="Arial" charset="0"/>
              </a:endParaRPr>
            </a:p>
          </p:txBody>
        </p:sp>
      </p:grpSp>
      <p:grpSp>
        <p:nvGrpSpPr>
          <p:cNvPr id="46" name="Group 16">
            <a:extLst>
              <a:ext uri="{FF2B5EF4-FFF2-40B4-BE49-F238E27FC236}">
                <a16:creationId xmlns:a16="http://schemas.microsoft.com/office/drawing/2014/main" id="{4B8E359C-01B9-49BB-8DAA-FEE9AEBFCE4B}"/>
              </a:ext>
            </a:extLst>
          </p:cNvPr>
          <p:cNvGrpSpPr>
            <a:grpSpLocks/>
          </p:cNvGrpSpPr>
          <p:nvPr/>
        </p:nvGrpSpPr>
        <p:grpSpPr bwMode="auto">
          <a:xfrm>
            <a:off x="4733925" y="3781437"/>
            <a:ext cx="4013200" cy="160338"/>
            <a:chOff x="2982" y="2382"/>
            <a:chExt cx="2528" cy="101"/>
          </a:xfrm>
        </p:grpSpPr>
        <p:sp>
          <p:nvSpPr>
            <p:cNvPr id="47" name="Line 17">
              <a:extLst>
                <a:ext uri="{FF2B5EF4-FFF2-40B4-BE49-F238E27FC236}">
                  <a16:creationId xmlns:a16="http://schemas.microsoft.com/office/drawing/2014/main" id="{A681A31A-FB65-43D0-B770-6C79E47C3331}"/>
                </a:ext>
              </a:extLst>
            </p:cNvPr>
            <p:cNvSpPr>
              <a:spLocks noChangeShapeType="1"/>
            </p:cNvSpPr>
            <p:nvPr/>
          </p:nvSpPr>
          <p:spPr bwMode="gray">
            <a:xfrm>
              <a:off x="2982" y="2441"/>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48" name="Rectangle 18">
              <a:extLst>
                <a:ext uri="{FF2B5EF4-FFF2-40B4-BE49-F238E27FC236}">
                  <a16:creationId xmlns:a16="http://schemas.microsoft.com/office/drawing/2014/main" id="{9CBED18C-B301-4880-8822-EDAFD3D27BA0}"/>
                </a:ext>
              </a:extLst>
            </p:cNvPr>
            <p:cNvSpPr>
              <a:spLocks noChangeArrowheads="1"/>
            </p:cNvSpPr>
            <p:nvPr/>
          </p:nvSpPr>
          <p:spPr bwMode="gray">
            <a:xfrm>
              <a:off x="3444" y="2382"/>
              <a:ext cx="1588"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altLang="en-US" sz="1100" b="1" kern="0" dirty="0">
                  <a:solidFill>
                    <a:srgbClr val="000000"/>
                  </a:solidFill>
                </a:rPr>
                <a:t>Monthly Demand Regression Trend</a:t>
              </a:r>
              <a:endParaRPr lang="en-US" sz="1100" b="1" kern="0" dirty="0">
                <a:solidFill>
                  <a:srgbClr val="000000"/>
                </a:solidFill>
                <a:cs typeface="Arial" charset="0"/>
              </a:endParaRPr>
            </a:p>
          </p:txBody>
        </p:sp>
      </p:grpSp>
      <p:sp>
        <p:nvSpPr>
          <p:cNvPr id="49" name="Text Placeholder 51">
            <a:extLst>
              <a:ext uri="{FF2B5EF4-FFF2-40B4-BE49-F238E27FC236}">
                <a16:creationId xmlns:a16="http://schemas.microsoft.com/office/drawing/2014/main" id="{09EBFC8D-FD5F-4ECB-AC95-E64E685A77A5}"/>
              </a:ext>
            </a:extLst>
          </p:cNvPr>
          <p:cNvSpPr txBox="1">
            <a:spLocks/>
          </p:cNvSpPr>
          <p:nvPr/>
        </p:nvSpPr>
        <p:spPr bwMode="gray">
          <a:xfrm>
            <a:off x="4572000" y="1398587"/>
            <a:ext cx="4382409" cy="2316171"/>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ts val="0"/>
              </a:spcBef>
            </a:pPr>
            <a:endParaRPr lang="en-US" b="1" kern="0" dirty="0">
              <a:solidFill>
                <a:srgbClr val="000000"/>
              </a:solidFill>
            </a:endParaRPr>
          </a:p>
          <a:p>
            <a:pPr>
              <a:spcBef>
                <a:spcPts val="0"/>
              </a:spcBef>
            </a:pPr>
            <a:r>
              <a:rPr lang="en-US" b="1" kern="0" dirty="0">
                <a:solidFill>
                  <a:srgbClr val="000000"/>
                </a:solidFill>
              </a:rPr>
              <a:t>Analysis: </a:t>
            </a:r>
            <a:r>
              <a:rPr lang="en-GB" dirty="0"/>
              <a:t>Also, Regression line shows best fit hence indicate constant downtrend in electricity demand. Reason: </a:t>
            </a:r>
            <a:r>
              <a:rPr lang="en-GB" dirty="0">
                <a:hlinkClick r:id="rId2"/>
              </a:rPr>
              <a:t>Article Link</a:t>
            </a: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sp>
        <p:nvSpPr>
          <p:cNvPr id="50" name="Text Placeholder 51">
            <a:extLst>
              <a:ext uri="{FF2B5EF4-FFF2-40B4-BE49-F238E27FC236}">
                <a16:creationId xmlns:a16="http://schemas.microsoft.com/office/drawing/2014/main" id="{C7CE995C-216D-4E3C-AD0F-4FA497B8B85A}"/>
              </a:ext>
            </a:extLst>
          </p:cNvPr>
          <p:cNvSpPr txBox="1">
            <a:spLocks/>
          </p:cNvSpPr>
          <p:nvPr/>
        </p:nvSpPr>
        <p:spPr bwMode="gray">
          <a:xfrm>
            <a:off x="365760" y="4073302"/>
            <a:ext cx="4013200" cy="2335515"/>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b="1" kern="0" dirty="0">
              <a:solidFill>
                <a:srgbClr val="000000"/>
              </a:solidFill>
            </a:endParaRPr>
          </a:p>
          <a:p>
            <a:pPr lvl="0">
              <a:spcBef>
                <a:spcPct val="0"/>
              </a:spcBef>
              <a:buClr>
                <a:srgbClr val="000000"/>
              </a:buClr>
              <a:defRPr/>
            </a:pPr>
            <a:r>
              <a:rPr lang="en-US" b="1" kern="0" dirty="0">
                <a:solidFill>
                  <a:srgbClr val="000000"/>
                </a:solidFill>
              </a:rPr>
              <a:t>Analysis: </a:t>
            </a:r>
            <a:r>
              <a:rPr lang="en-US" kern="0" dirty="0">
                <a:solidFill>
                  <a:srgbClr val="000000"/>
                </a:solidFill>
              </a:rPr>
              <a:t>Monthly demand helps to identify clear seasonal pattern. Data is seasonal with approximately decrease in magnitude demand.</a:t>
            </a: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sp>
        <p:nvSpPr>
          <p:cNvPr id="51" name="Text Placeholder 51">
            <a:extLst>
              <a:ext uri="{FF2B5EF4-FFF2-40B4-BE49-F238E27FC236}">
                <a16:creationId xmlns:a16="http://schemas.microsoft.com/office/drawing/2014/main" id="{02088DA5-0CDC-4FD7-B996-BF3BEAA87DC4}"/>
              </a:ext>
            </a:extLst>
          </p:cNvPr>
          <p:cNvSpPr txBox="1">
            <a:spLocks/>
          </p:cNvSpPr>
          <p:nvPr/>
        </p:nvSpPr>
        <p:spPr bwMode="gray">
          <a:xfrm>
            <a:off x="4572000" y="4073303"/>
            <a:ext cx="4310743" cy="2316170"/>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lvl="0">
              <a:spcBef>
                <a:spcPct val="0"/>
              </a:spcBef>
              <a:buClr>
                <a:srgbClr val="000000"/>
              </a:buClr>
              <a:defRPr/>
            </a:pPr>
            <a:r>
              <a:rPr lang="en-US" b="1" kern="0" dirty="0">
                <a:solidFill>
                  <a:srgbClr val="000000"/>
                </a:solidFill>
              </a:rPr>
              <a:t>Analysis: </a:t>
            </a:r>
            <a:r>
              <a:rPr lang="en-US" kern="0" dirty="0">
                <a:solidFill>
                  <a:srgbClr val="000000"/>
                </a:solidFill>
              </a:rPr>
              <a:t>Shows best fit hence indicate constant downtrend in electricity demand with constant decrease in magnitude.</a:t>
            </a: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pic>
        <p:nvPicPr>
          <p:cNvPr id="20488" name="Picture 8">
            <a:extLst>
              <a:ext uri="{FF2B5EF4-FFF2-40B4-BE49-F238E27FC236}">
                <a16:creationId xmlns:a16="http://schemas.microsoft.com/office/drawing/2014/main" id="{4A987F4D-42D6-5C49-88DD-7B7DCF30D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388" y="1457335"/>
            <a:ext cx="4230356" cy="150693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C58C53F9-E7BD-AE45-9202-668A59EA9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54" y="4133086"/>
            <a:ext cx="3838244" cy="14945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22C13024-2F13-0147-8A89-9F3331A70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02" y="1480421"/>
            <a:ext cx="3926558" cy="159140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B9F100FD-8E3F-C04D-9846-8932E0861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388" y="4139977"/>
            <a:ext cx="4125852" cy="151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6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EDA – Exploratory Data Analysis</a:t>
            </a:r>
            <a:br>
              <a:rPr lang="en-US" dirty="0">
                <a:solidFill>
                  <a:srgbClr val="002060"/>
                </a:solidFill>
              </a:rPr>
            </a:br>
            <a:r>
              <a:rPr lang="en-US" sz="2000" i="1" dirty="0"/>
              <a:t>Interesting Analysis</a:t>
            </a:r>
            <a:endParaRPr lang="en-US" sz="2000" dirty="0">
              <a:solidFill>
                <a:srgbClr val="002060"/>
              </a:solidFill>
            </a:endParaRPr>
          </a:p>
        </p:txBody>
      </p:sp>
      <p:sp>
        <p:nvSpPr>
          <p:cNvPr id="14" name="Text Placeholder 51">
            <a:extLst>
              <a:ext uri="{FF2B5EF4-FFF2-40B4-BE49-F238E27FC236}">
                <a16:creationId xmlns:a16="http://schemas.microsoft.com/office/drawing/2014/main" id="{FA172422-7988-4018-90DF-E831170704F6}"/>
              </a:ext>
            </a:extLst>
          </p:cNvPr>
          <p:cNvSpPr txBox="1">
            <a:spLocks/>
          </p:cNvSpPr>
          <p:nvPr/>
        </p:nvSpPr>
        <p:spPr bwMode="gray">
          <a:xfrm>
            <a:off x="393700" y="1418684"/>
            <a:ext cx="4013200" cy="2258214"/>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spcBef>
                <a:spcPct val="80000"/>
              </a:spcBef>
              <a:buClr>
                <a:srgbClr val="000000"/>
              </a:buClr>
            </a:pPr>
            <a:endParaRPr lang="en-US" kern="0" dirty="0">
              <a:solidFill>
                <a:srgbClr val="000000"/>
              </a:solidFill>
            </a:endParaRPr>
          </a:p>
          <a:p>
            <a:pPr lvl="0">
              <a:lnSpc>
                <a:spcPct val="100000"/>
              </a:lnSpc>
              <a:spcBef>
                <a:spcPts val="0"/>
              </a:spcBef>
              <a:buClr>
                <a:srgbClr val="000000"/>
              </a:buClr>
            </a:pPr>
            <a:endParaRPr lang="en-US" kern="0" dirty="0">
              <a:solidFill>
                <a:srgbClr val="000000"/>
              </a:solidFill>
            </a:endParaRPr>
          </a:p>
          <a:p>
            <a:pPr lvl="0">
              <a:lnSpc>
                <a:spcPct val="100000"/>
              </a:lnSpc>
              <a:spcBef>
                <a:spcPts val="0"/>
              </a:spcBef>
              <a:buClr>
                <a:srgbClr val="000000"/>
              </a:buClr>
            </a:pPr>
            <a:endParaRPr lang="en-US" kern="0" dirty="0">
              <a:solidFill>
                <a:srgbClr val="000000"/>
              </a:solidFill>
              <a:latin typeface="Arial"/>
            </a:endParaRPr>
          </a:p>
          <a:p>
            <a:pPr lvl="0">
              <a:lnSpc>
                <a:spcPct val="100000"/>
              </a:lnSpc>
              <a:spcBef>
                <a:spcPts val="0"/>
              </a:spcBef>
              <a:buClr>
                <a:srgbClr val="000000"/>
              </a:buClr>
            </a:pPr>
            <a:r>
              <a:rPr lang="en-US" b="1" kern="0" dirty="0">
                <a:solidFill>
                  <a:srgbClr val="000000"/>
                </a:solidFill>
                <a:latin typeface="Arial"/>
              </a:rPr>
              <a:t>Analysis</a:t>
            </a:r>
            <a:r>
              <a:rPr lang="en-US" b="1" kern="0" dirty="0">
                <a:solidFill>
                  <a:srgbClr val="000000"/>
                </a:solidFill>
              </a:rPr>
              <a:t>: </a:t>
            </a:r>
            <a:r>
              <a:rPr lang="en-US" kern="0" dirty="0">
                <a:solidFill>
                  <a:srgbClr val="000000"/>
                </a:solidFill>
              </a:rPr>
              <a:t>There is a steep decrease on 11th Sept 2016 week. Reason – </a:t>
            </a:r>
            <a:r>
              <a:rPr lang="en-US" kern="0" dirty="0">
                <a:solidFill>
                  <a:srgbClr val="000000"/>
                </a:solidFill>
                <a:hlinkClick r:id="rId2"/>
              </a:rPr>
              <a:t>Article Link</a:t>
            </a:r>
            <a:r>
              <a:rPr lang="en-US" kern="0" dirty="0">
                <a:solidFill>
                  <a:srgbClr val="000000"/>
                </a:solidFill>
              </a:rPr>
              <a:t>: In that week in UK has record breaking summers and having most hot days.</a:t>
            </a:r>
            <a:endParaRPr kumimoji="0" lang="en-US" sz="1100" i="0" u="none" strike="noStrike" kern="0" cap="none" spc="0" normalizeH="0" baseline="0" noProof="0" dirty="0">
              <a:ln>
                <a:noFill/>
              </a:ln>
              <a:solidFill>
                <a:srgbClr val="000000"/>
              </a:solidFill>
              <a:effectLst/>
              <a:uLnTx/>
              <a:uFillTx/>
              <a:latin typeface="Arial"/>
              <a:ea typeface="+mn-ea"/>
              <a:cs typeface="+mn-cs"/>
            </a:endParaRPr>
          </a:p>
        </p:txBody>
      </p:sp>
      <p:grpSp>
        <p:nvGrpSpPr>
          <p:cNvPr id="37" name="Group 7">
            <a:extLst>
              <a:ext uri="{FF2B5EF4-FFF2-40B4-BE49-F238E27FC236}">
                <a16:creationId xmlns:a16="http://schemas.microsoft.com/office/drawing/2014/main" id="{1531C0BB-372D-4606-AE34-E5C57D8F3D09}"/>
              </a:ext>
            </a:extLst>
          </p:cNvPr>
          <p:cNvGrpSpPr>
            <a:grpSpLocks/>
          </p:cNvGrpSpPr>
          <p:nvPr/>
        </p:nvGrpSpPr>
        <p:grpSpPr bwMode="auto">
          <a:xfrm>
            <a:off x="392113" y="1136654"/>
            <a:ext cx="4013200" cy="160338"/>
            <a:chOff x="247" y="716"/>
            <a:chExt cx="2528" cy="101"/>
          </a:xfrm>
        </p:grpSpPr>
        <p:sp>
          <p:nvSpPr>
            <p:cNvPr id="38" name="Line 8">
              <a:extLst>
                <a:ext uri="{FF2B5EF4-FFF2-40B4-BE49-F238E27FC236}">
                  <a16:creationId xmlns:a16="http://schemas.microsoft.com/office/drawing/2014/main" id="{4251CDF0-E875-43AF-B88A-A676DCD5828C}"/>
                </a:ext>
              </a:extLst>
            </p:cNvPr>
            <p:cNvSpPr>
              <a:spLocks noChangeShapeType="1"/>
            </p:cNvSpPr>
            <p:nvPr/>
          </p:nvSpPr>
          <p:spPr bwMode="gray">
            <a:xfrm>
              <a:off x="247" y="775"/>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39" name="Rectangle 9">
              <a:extLst>
                <a:ext uri="{FF2B5EF4-FFF2-40B4-BE49-F238E27FC236}">
                  <a16:creationId xmlns:a16="http://schemas.microsoft.com/office/drawing/2014/main" id="{017CDEBA-F122-4AC6-9065-329ACA5A3CBF}"/>
                </a:ext>
              </a:extLst>
            </p:cNvPr>
            <p:cNvSpPr>
              <a:spLocks noChangeArrowheads="1"/>
            </p:cNvSpPr>
            <p:nvPr/>
          </p:nvSpPr>
          <p:spPr bwMode="gray">
            <a:xfrm>
              <a:off x="870" y="716"/>
              <a:ext cx="1257"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sz="1100" b="1" kern="0" dirty="0">
                  <a:solidFill>
                    <a:srgbClr val="000000"/>
                  </a:solidFill>
                  <a:cs typeface="Arial" charset="0"/>
                </a:rPr>
                <a:t>In Sept 2016 Demand Trend</a:t>
              </a:r>
              <a:endParaRPr kumimoji="0" lang="en-US" sz="1100" b="1" i="0" u="none" strike="noStrike" kern="0" cap="none" spc="0" normalizeH="0" baseline="0" noProof="0" dirty="0">
                <a:ln>
                  <a:noFill/>
                </a:ln>
                <a:solidFill>
                  <a:srgbClr val="000000"/>
                </a:solidFill>
                <a:effectLst/>
                <a:uLnTx/>
                <a:uFillTx/>
                <a:cs typeface="Arial" charset="0"/>
              </a:endParaRPr>
            </a:p>
          </p:txBody>
        </p:sp>
      </p:grpSp>
      <p:grpSp>
        <p:nvGrpSpPr>
          <p:cNvPr id="40" name="Group 10">
            <a:extLst>
              <a:ext uri="{FF2B5EF4-FFF2-40B4-BE49-F238E27FC236}">
                <a16:creationId xmlns:a16="http://schemas.microsoft.com/office/drawing/2014/main" id="{01E67906-1576-4918-A290-7099569B5CB1}"/>
              </a:ext>
            </a:extLst>
          </p:cNvPr>
          <p:cNvGrpSpPr>
            <a:grpSpLocks/>
          </p:cNvGrpSpPr>
          <p:nvPr/>
        </p:nvGrpSpPr>
        <p:grpSpPr bwMode="auto">
          <a:xfrm>
            <a:off x="4733925" y="1136654"/>
            <a:ext cx="4013200" cy="160338"/>
            <a:chOff x="2982" y="716"/>
            <a:chExt cx="2528" cy="101"/>
          </a:xfrm>
        </p:grpSpPr>
        <p:sp>
          <p:nvSpPr>
            <p:cNvPr id="41" name="Line 11">
              <a:extLst>
                <a:ext uri="{FF2B5EF4-FFF2-40B4-BE49-F238E27FC236}">
                  <a16:creationId xmlns:a16="http://schemas.microsoft.com/office/drawing/2014/main" id="{4F539E85-7284-4BE5-911B-7AE6CE9168D3}"/>
                </a:ext>
              </a:extLst>
            </p:cNvPr>
            <p:cNvSpPr>
              <a:spLocks noChangeShapeType="1"/>
            </p:cNvSpPr>
            <p:nvPr/>
          </p:nvSpPr>
          <p:spPr bwMode="gray">
            <a:xfrm>
              <a:off x="2982" y="775"/>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42" name="Rectangle 12">
              <a:extLst>
                <a:ext uri="{FF2B5EF4-FFF2-40B4-BE49-F238E27FC236}">
                  <a16:creationId xmlns:a16="http://schemas.microsoft.com/office/drawing/2014/main" id="{2D1B4041-54CB-4DEA-9EB8-8DAA6C8DC2B0}"/>
                </a:ext>
              </a:extLst>
            </p:cNvPr>
            <p:cNvSpPr>
              <a:spLocks noChangeArrowheads="1"/>
            </p:cNvSpPr>
            <p:nvPr/>
          </p:nvSpPr>
          <p:spPr bwMode="gray">
            <a:xfrm>
              <a:off x="3622" y="716"/>
              <a:ext cx="1228"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sz="1100" b="1" kern="0" dirty="0">
                  <a:solidFill>
                    <a:srgbClr val="000000"/>
                  </a:solidFill>
                  <a:cs typeface="Arial" charset="0"/>
                </a:rPr>
                <a:t>In Dec 2019 Demand Trend</a:t>
              </a:r>
              <a:endParaRPr lang="en-US" sz="1100" b="1" kern="0" dirty="0">
                <a:solidFill>
                  <a:srgbClr val="000000"/>
                </a:solidFill>
                <a:cs typeface="Arial" charset="0"/>
              </a:endParaRPr>
            </a:p>
          </p:txBody>
        </p:sp>
      </p:grpSp>
      <p:grpSp>
        <p:nvGrpSpPr>
          <p:cNvPr id="43" name="Group 13">
            <a:extLst>
              <a:ext uri="{FF2B5EF4-FFF2-40B4-BE49-F238E27FC236}">
                <a16:creationId xmlns:a16="http://schemas.microsoft.com/office/drawing/2014/main" id="{FDD37694-C1B8-4284-B7A8-2CC5F3376E15}"/>
              </a:ext>
            </a:extLst>
          </p:cNvPr>
          <p:cNvGrpSpPr>
            <a:grpSpLocks/>
          </p:cNvGrpSpPr>
          <p:nvPr/>
        </p:nvGrpSpPr>
        <p:grpSpPr bwMode="auto">
          <a:xfrm>
            <a:off x="392113" y="3781437"/>
            <a:ext cx="4013200" cy="160338"/>
            <a:chOff x="247" y="2382"/>
            <a:chExt cx="2528" cy="101"/>
          </a:xfrm>
        </p:grpSpPr>
        <p:sp>
          <p:nvSpPr>
            <p:cNvPr id="44" name="Line 14">
              <a:extLst>
                <a:ext uri="{FF2B5EF4-FFF2-40B4-BE49-F238E27FC236}">
                  <a16:creationId xmlns:a16="http://schemas.microsoft.com/office/drawing/2014/main" id="{C5DD8C7A-DAE2-42F0-B541-F74CE8E4A12F}"/>
                </a:ext>
              </a:extLst>
            </p:cNvPr>
            <p:cNvSpPr>
              <a:spLocks noChangeShapeType="1"/>
            </p:cNvSpPr>
            <p:nvPr/>
          </p:nvSpPr>
          <p:spPr bwMode="gray">
            <a:xfrm>
              <a:off x="247" y="2441"/>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45" name="Rectangle 15">
              <a:extLst>
                <a:ext uri="{FF2B5EF4-FFF2-40B4-BE49-F238E27FC236}">
                  <a16:creationId xmlns:a16="http://schemas.microsoft.com/office/drawing/2014/main" id="{0B921F8D-BA28-46D5-BF99-2B075ADAA966}"/>
                </a:ext>
              </a:extLst>
            </p:cNvPr>
            <p:cNvSpPr>
              <a:spLocks noChangeArrowheads="1"/>
            </p:cNvSpPr>
            <p:nvPr/>
          </p:nvSpPr>
          <p:spPr bwMode="gray">
            <a:xfrm>
              <a:off x="835" y="2382"/>
              <a:ext cx="1339"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sz="1100" b="1" kern="0" dirty="0">
                  <a:solidFill>
                    <a:srgbClr val="000000"/>
                  </a:solidFill>
                  <a:cs typeface="Arial" charset="0"/>
                </a:rPr>
                <a:t>Public Holidays Impact - 2018</a:t>
              </a:r>
              <a:endParaRPr lang="en-US" sz="1100" b="1" kern="0" dirty="0">
                <a:solidFill>
                  <a:srgbClr val="000000"/>
                </a:solidFill>
                <a:cs typeface="Arial" charset="0"/>
              </a:endParaRPr>
            </a:p>
          </p:txBody>
        </p:sp>
      </p:grpSp>
      <p:grpSp>
        <p:nvGrpSpPr>
          <p:cNvPr id="46" name="Group 16">
            <a:extLst>
              <a:ext uri="{FF2B5EF4-FFF2-40B4-BE49-F238E27FC236}">
                <a16:creationId xmlns:a16="http://schemas.microsoft.com/office/drawing/2014/main" id="{4B8E359C-01B9-49BB-8DAA-FEE9AEBFCE4B}"/>
              </a:ext>
            </a:extLst>
          </p:cNvPr>
          <p:cNvGrpSpPr>
            <a:grpSpLocks/>
          </p:cNvGrpSpPr>
          <p:nvPr/>
        </p:nvGrpSpPr>
        <p:grpSpPr bwMode="auto">
          <a:xfrm>
            <a:off x="4733925" y="3781437"/>
            <a:ext cx="4013200" cy="160338"/>
            <a:chOff x="2982" y="2382"/>
            <a:chExt cx="2528" cy="101"/>
          </a:xfrm>
        </p:grpSpPr>
        <p:sp>
          <p:nvSpPr>
            <p:cNvPr id="47" name="Line 17">
              <a:extLst>
                <a:ext uri="{FF2B5EF4-FFF2-40B4-BE49-F238E27FC236}">
                  <a16:creationId xmlns:a16="http://schemas.microsoft.com/office/drawing/2014/main" id="{A681A31A-FB65-43D0-B770-6C79E47C3331}"/>
                </a:ext>
              </a:extLst>
            </p:cNvPr>
            <p:cNvSpPr>
              <a:spLocks noChangeShapeType="1"/>
            </p:cNvSpPr>
            <p:nvPr/>
          </p:nvSpPr>
          <p:spPr bwMode="gray">
            <a:xfrm>
              <a:off x="2982" y="2441"/>
              <a:ext cx="2528" cy="0"/>
            </a:xfrm>
            <a:prstGeom prst="line">
              <a:avLst/>
            </a:prstGeom>
            <a:noFill/>
            <a:ln w="12700" cap="rnd">
              <a:solidFill>
                <a:srgbClr val="003399"/>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cs typeface="Arial" charset="0"/>
              </a:endParaRPr>
            </a:p>
          </p:txBody>
        </p:sp>
        <p:sp>
          <p:nvSpPr>
            <p:cNvPr id="48" name="Rectangle 18">
              <a:extLst>
                <a:ext uri="{FF2B5EF4-FFF2-40B4-BE49-F238E27FC236}">
                  <a16:creationId xmlns:a16="http://schemas.microsoft.com/office/drawing/2014/main" id="{9CBED18C-B301-4880-8822-EDAFD3D27BA0}"/>
                </a:ext>
              </a:extLst>
            </p:cNvPr>
            <p:cNvSpPr>
              <a:spLocks noChangeArrowheads="1"/>
            </p:cNvSpPr>
            <p:nvPr/>
          </p:nvSpPr>
          <p:spPr bwMode="gray">
            <a:xfrm>
              <a:off x="3569" y="2382"/>
              <a:ext cx="1339" cy="101"/>
            </a:xfrm>
            <a:prstGeom prst="rect">
              <a:avLst/>
            </a:prstGeom>
            <a:solidFill>
              <a:srgbClr val="FFFFFF"/>
            </a:solidFill>
            <a:ln w="12700" cap="rnd" algn="ctr">
              <a:noFill/>
              <a:miter lim="800000"/>
              <a:headEnd/>
              <a:tailEnd/>
            </a:ln>
          </p:spPr>
          <p:txBody>
            <a:bodyPr wrap="none" lIns="72000" tIns="0" rIns="72000" bIns="0" anchor="b" anchorCtr="1">
              <a:spAutoFit/>
            </a:bodyPr>
            <a:lstStyle/>
            <a:p>
              <a:pPr lvl="0" algn="ctr" fontAlgn="base">
                <a:lnSpc>
                  <a:spcPct val="95000"/>
                </a:lnSpc>
                <a:spcBef>
                  <a:spcPct val="0"/>
                </a:spcBef>
                <a:spcAft>
                  <a:spcPct val="0"/>
                </a:spcAft>
              </a:pPr>
              <a:r>
                <a:rPr lang="en-GB" sz="1100" b="1" kern="0" dirty="0">
                  <a:solidFill>
                    <a:srgbClr val="000000"/>
                  </a:solidFill>
                  <a:cs typeface="Arial" charset="0"/>
                </a:rPr>
                <a:t>Public Holidays Impact - 2019</a:t>
              </a:r>
              <a:endParaRPr lang="en-US" sz="1100" b="1" kern="0" dirty="0">
                <a:solidFill>
                  <a:srgbClr val="000000"/>
                </a:solidFill>
                <a:cs typeface="Arial" charset="0"/>
              </a:endParaRPr>
            </a:p>
          </p:txBody>
        </p:sp>
      </p:grpSp>
      <p:sp>
        <p:nvSpPr>
          <p:cNvPr id="49" name="Text Placeholder 51">
            <a:extLst>
              <a:ext uri="{FF2B5EF4-FFF2-40B4-BE49-F238E27FC236}">
                <a16:creationId xmlns:a16="http://schemas.microsoft.com/office/drawing/2014/main" id="{09EBFC8D-FD5F-4ECB-AC95-E64E685A77A5}"/>
              </a:ext>
            </a:extLst>
          </p:cNvPr>
          <p:cNvSpPr txBox="1">
            <a:spLocks/>
          </p:cNvSpPr>
          <p:nvPr/>
        </p:nvSpPr>
        <p:spPr bwMode="gray">
          <a:xfrm>
            <a:off x="4572000" y="1398587"/>
            <a:ext cx="4382409" cy="2316171"/>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ct val="80000"/>
              </a:spcBef>
              <a:buClr>
                <a:srgbClr val="000000"/>
              </a:buClr>
            </a:pPr>
            <a:endParaRPr lang="en-US" b="1" kern="0" dirty="0">
              <a:solidFill>
                <a:srgbClr val="000000"/>
              </a:solidFill>
            </a:endParaRPr>
          </a:p>
          <a:p>
            <a:pPr>
              <a:spcBef>
                <a:spcPts val="0"/>
              </a:spcBef>
            </a:pPr>
            <a:endParaRPr lang="en-US" b="1" kern="0" dirty="0">
              <a:solidFill>
                <a:srgbClr val="000000"/>
              </a:solidFill>
            </a:endParaRPr>
          </a:p>
          <a:p>
            <a:pPr>
              <a:spcBef>
                <a:spcPts val="0"/>
              </a:spcBef>
            </a:pPr>
            <a:r>
              <a:rPr lang="en-US" b="1" kern="0" dirty="0">
                <a:solidFill>
                  <a:srgbClr val="000000"/>
                </a:solidFill>
              </a:rPr>
              <a:t>Analysis: </a:t>
            </a:r>
            <a:r>
              <a:rPr lang="en-US" kern="0" dirty="0">
                <a:solidFill>
                  <a:srgbClr val="000000"/>
                </a:solidFill>
              </a:rPr>
              <a:t>Similarly, recently on 8th Dec 2019 recorded steep decrease in electricity demand. Because there was a </a:t>
            </a:r>
            <a:r>
              <a:rPr lang="en-US" b="1" kern="0" dirty="0">
                <a:solidFill>
                  <a:srgbClr val="000000"/>
                </a:solidFill>
              </a:rPr>
              <a:t>storm ATIYA</a:t>
            </a:r>
            <a:r>
              <a:rPr lang="en-US" kern="0" dirty="0">
                <a:solidFill>
                  <a:srgbClr val="000000"/>
                </a:solidFill>
              </a:rPr>
              <a:t>, hence in many areas of UK face power cut for hours. </a:t>
            </a:r>
            <a:r>
              <a:rPr lang="en-US" kern="0" dirty="0">
                <a:solidFill>
                  <a:srgbClr val="000000"/>
                </a:solidFill>
                <a:hlinkClick r:id="rId3"/>
              </a:rPr>
              <a:t>Article Link</a:t>
            </a:r>
            <a:endParaRPr kumimoji="0" lang="en-US" sz="1100" i="0" u="none" strike="noStrike" kern="0" cap="none" spc="0" normalizeH="0" baseline="0" noProof="0" dirty="0">
              <a:ln>
                <a:noFill/>
              </a:ln>
              <a:solidFill>
                <a:srgbClr val="000000"/>
              </a:solidFill>
              <a:effectLst/>
              <a:uLnTx/>
              <a:uFillTx/>
              <a:latin typeface="Arial"/>
              <a:ea typeface="+mn-ea"/>
              <a:cs typeface="+mn-cs"/>
            </a:endParaRPr>
          </a:p>
        </p:txBody>
      </p:sp>
      <p:sp>
        <p:nvSpPr>
          <p:cNvPr id="50" name="Text Placeholder 51">
            <a:extLst>
              <a:ext uri="{FF2B5EF4-FFF2-40B4-BE49-F238E27FC236}">
                <a16:creationId xmlns:a16="http://schemas.microsoft.com/office/drawing/2014/main" id="{C7CE995C-216D-4E3C-AD0F-4FA497B8B85A}"/>
              </a:ext>
            </a:extLst>
          </p:cNvPr>
          <p:cNvSpPr txBox="1">
            <a:spLocks/>
          </p:cNvSpPr>
          <p:nvPr/>
        </p:nvSpPr>
        <p:spPr bwMode="gray">
          <a:xfrm>
            <a:off x="365760" y="4073302"/>
            <a:ext cx="4013200" cy="2335515"/>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kern="0" dirty="0">
              <a:solidFill>
                <a:srgbClr val="000000"/>
              </a:solidFill>
            </a:endParaRPr>
          </a:p>
          <a:p>
            <a:pPr lvl="0">
              <a:spcBef>
                <a:spcPct val="0"/>
              </a:spcBef>
              <a:buClr>
                <a:srgbClr val="000000"/>
              </a:buClr>
              <a:defRPr/>
            </a:pPr>
            <a:endParaRPr lang="en-US" b="1" kern="0" dirty="0">
              <a:solidFill>
                <a:srgbClr val="000000"/>
              </a:solidFill>
            </a:endParaRPr>
          </a:p>
          <a:p>
            <a:pPr lvl="0">
              <a:spcBef>
                <a:spcPct val="0"/>
              </a:spcBef>
              <a:buClr>
                <a:srgbClr val="000000"/>
              </a:buClr>
              <a:defRPr/>
            </a:pPr>
            <a:r>
              <a:rPr lang="en-US" b="1" kern="0" dirty="0">
                <a:solidFill>
                  <a:srgbClr val="000000"/>
                </a:solidFill>
              </a:rPr>
              <a:t>Analysis: </a:t>
            </a:r>
            <a:r>
              <a:rPr lang="en-US" kern="0" dirty="0">
                <a:solidFill>
                  <a:srgbClr val="000000"/>
                </a:solidFill>
              </a:rPr>
              <a:t>Clearly shown decrease in electricity demand on electricity consumption as compared to consecutive days.</a:t>
            </a: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sp>
        <p:nvSpPr>
          <p:cNvPr id="51" name="Text Placeholder 51">
            <a:extLst>
              <a:ext uri="{FF2B5EF4-FFF2-40B4-BE49-F238E27FC236}">
                <a16:creationId xmlns:a16="http://schemas.microsoft.com/office/drawing/2014/main" id="{02088DA5-0CDC-4FD7-B996-BF3BEAA87DC4}"/>
              </a:ext>
            </a:extLst>
          </p:cNvPr>
          <p:cNvSpPr txBox="1">
            <a:spLocks/>
          </p:cNvSpPr>
          <p:nvPr/>
        </p:nvSpPr>
        <p:spPr bwMode="gray">
          <a:xfrm>
            <a:off x="4572000" y="4073303"/>
            <a:ext cx="4382409" cy="2316170"/>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lang="en-US" kern="0" dirty="0">
              <a:solidFill>
                <a:srgbClr val="000000"/>
              </a:solidFill>
              <a:latin typeface="Arial"/>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6000"/>
              </a:lnSpc>
              <a:spcBef>
                <a:spcPct val="0"/>
              </a:spcBef>
              <a:spcAft>
                <a:spcPct val="0"/>
              </a:spcAft>
              <a:buClr>
                <a:srgbClr val="0000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a:p>
            <a:pPr lvl="0">
              <a:spcBef>
                <a:spcPct val="0"/>
              </a:spcBef>
              <a:buClr>
                <a:srgbClr val="000000"/>
              </a:buClr>
              <a:defRPr/>
            </a:pPr>
            <a:r>
              <a:rPr lang="en-US" b="1" kern="0" dirty="0">
                <a:solidFill>
                  <a:srgbClr val="000000"/>
                </a:solidFill>
              </a:rPr>
              <a:t>Analysis: </a:t>
            </a:r>
            <a:r>
              <a:rPr lang="en-US" kern="0" dirty="0">
                <a:solidFill>
                  <a:srgbClr val="000000"/>
                </a:solidFill>
              </a:rPr>
              <a:t>Clearly shown decrease in electricity demand on electricity consumption as compared to consecutive days.</a:t>
            </a: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7E674929-A50F-48A6-BF73-7ADE43FC927C}"/>
              </a:ext>
            </a:extLst>
          </p:cNvPr>
          <p:cNvSpPr/>
          <p:nvPr/>
        </p:nvSpPr>
        <p:spPr>
          <a:xfrm>
            <a:off x="5264091" y="6408823"/>
            <a:ext cx="3690318" cy="215444"/>
          </a:xfrm>
          <a:prstGeom prst="rect">
            <a:avLst/>
          </a:prstGeom>
          <a:ln>
            <a:noFill/>
          </a:ln>
        </p:spPr>
        <p:txBody>
          <a:bodyPr wrap="square">
            <a:spAutoFit/>
          </a:bodyPr>
          <a:lstStyle/>
          <a:p>
            <a:pPr algn="r"/>
            <a:r>
              <a:rPr lang="en-US" sz="800" i="1" dirty="0"/>
              <a:t>Holidays Data: </a:t>
            </a:r>
            <a:r>
              <a:rPr lang="en-US" sz="800" i="1" dirty="0">
                <a:ln>
                  <a:solidFill>
                    <a:schemeClr val="accent3">
                      <a:lumMod val="40000"/>
                      <a:lumOff val="60000"/>
                    </a:schemeClr>
                  </a:solidFill>
                </a:ln>
              </a:rPr>
              <a:t>Used Data library Holidays and its function UK_Holidays()</a:t>
            </a:r>
          </a:p>
        </p:txBody>
      </p:sp>
      <p:pic>
        <p:nvPicPr>
          <p:cNvPr id="22530" name="Picture 2">
            <a:extLst>
              <a:ext uri="{FF2B5EF4-FFF2-40B4-BE49-F238E27FC236}">
                <a16:creationId xmlns:a16="http://schemas.microsoft.com/office/drawing/2014/main" id="{A17A1F0F-4B7A-DE4A-B1C3-79683EA9C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342" y="1495193"/>
            <a:ext cx="3852426" cy="159962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3B09A506-2661-1D46-8ED1-FE17294A9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24" y="1491777"/>
            <a:ext cx="4044315" cy="1495219"/>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F2456E95-8339-1F45-92C4-BB928588B1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3" y="4057631"/>
            <a:ext cx="3946655" cy="168196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6D58E72E-19DF-FD47-A4C1-66442764A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2338" y="4061276"/>
            <a:ext cx="4240405" cy="164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540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9" grpId="0" animBg="1"/>
      <p:bldP spid="50"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9241"/>
            <a:ext cx="8412480" cy="469492"/>
          </a:xfrm>
        </p:spPr>
        <p:txBody>
          <a:bodyPr/>
          <a:lstStyle/>
          <a:p>
            <a:r>
              <a:rPr lang="en-US" dirty="0">
                <a:solidFill>
                  <a:srgbClr val="002060"/>
                </a:solidFill>
              </a:rPr>
              <a:t>Data Cleansing &amp; Pre-processing</a:t>
            </a:r>
            <a:br>
              <a:rPr lang="en-US" dirty="0">
                <a:solidFill>
                  <a:srgbClr val="002060"/>
                </a:solidFill>
              </a:rPr>
            </a:br>
            <a:r>
              <a:rPr lang="en-US" sz="2000" i="1" dirty="0"/>
              <a:t>Outlier Detection &amp; Handling</a:t>
            </a:r>
            <a:endParaRPr lang="en-US" sz="2000" dirty="0">
              <a:solidFill>
                <a:srgbClr val="002060"/>
              </a:solidFill>
            </a:endParaRPr>
          </a:p>
        </p:txBody>
      </p:sp>
      <p:grpSp>
        <p:nvGrpSpPr>
          <p:cNvPr id="13" name="Group 14">
            <a:extLst>
              <a:ext uri="{FF2B5EF4-FFF2-40B4-BE49-F238E27FC236}">
                <a16:creationId xmlns:a16="http://schemas.microsoft.com/office/drawing/2014/main" id="{6829B890-711B-4F3D-A2C8-DD5E5E2508CB}"/>
              </a:ext>
            </a:extLst>
          </p:cNvPr>
          <p:cNvGrpSpPr>
            <a:grpSpLocks/>
          </p:cNvGrpSpPr>
          <p:nvPr/>
        </p:nvGrpSpPr>
        <p:grpSpPr bwMode="auto">
          <a:xfrm>
            <a:off x="252260" y="730605"/>
            <a:ext cx="4101627" cy="1295404"/>
            <a:chOff x="576" y="1029"/>
            <a:chExt cx="2232" cy="957"/>
          </a:xfrm>
        </p:grpSpPr>
        <p:sp>
          <p:nvSpPr>
            <p:cNvPr id="15" name="Rectangle 15">
              <a:extLst>
                <a:ext uri="{FF2B5EF4-FFF2-40B4-BE49-F238E27FC236}">
                  <a16:creationId xmlns:a16="http://schemas.microsoft.com/office/drawing/2014/main" id="{28425367-EF4C-47FC-AA01-20A7A5A23D25}"/>
                </a:ext>
              </a:extLst>
            </p:cNvPr>
            <p:cNvSpPr>
              <a:spLocks noChangeArrowheads="1"/>
            </p:cNvSpPr>
            <p:nvPr/>
          </p:nvSpPr>
          <p:spPr bwMode="gray">
            <a:xfrm>
              <a:off x="576" y="1117"/>
              <a:ext cx="2232" cy="869"/>
            </a:xfrm>
            <a:prstGeom prst="rect">
              <a:avLst/>
            </a:prstGeom>
            <a:noFill/>
            <a:ln w="9525" algn="ctr">
              <a:solidFill>
                <a:srgbClr val="00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162000" rIns="90000" bIns="90000"/>
            <a:lstStyle/>
            <a:p>
              <a:pPr marL="285750" indent="-285750">
                <a:buFont typeface="Wingdings" panose="05000000000000000000" pitchFamily="2" charset="2"/>
                <a:buChar char="§"/>
              </a:pPr>
              <a:r>
                <a:rPr lang="en-US" sz="1050" dirty="0"/>
                <a:t>There are few records cross the lower &amp; Upper quartile of box plot.</a:t>
              </a:r>
            </a:p>
            <a:p>
              <a:pPr marL="285750" indent="-285750">
                <a:buFont typeface="Wingdings" panose="05000000000000000000" pitchFamily="2" charset="2"/>
                <a:buChar char="§"/>
              </a:pPr>
              <a:r>
                <a:rPr lang="en-US" sz="1050" dirty="0"/>
                <a:t>Formula used to get value: </a:t>
              </a:r>
            </a:p>
            <a:p>
              <a:pPr marL="447675" lvl="1" indent="-130175">
                <a:buFont typeface="Wingdings" panose="05000000000000000000" pitchFamily="2" charset="2"/>
                <a:buChar char="§"/>
              </a:pPr>
              <a:r>
                <a:rPr lang="en-US" sz="1050" dirty="0"/>
                <a:t>Lower quartile :Q1 - 1.5 * IQR </a:t>
              </a:r>
            </a:p>
            <a:p>
              <a:pPr marL="447675" lvl="1" indent="-130175">
                <a:buFont typeface="Wingdings" panose="05000000000000000000" pitchFamily="2" charset="2"/>
                <a:buChar char="§"/>
              </a:pPr>
              <a:r>
                <a:rPr lang="en-US" sz="1050" dirty="0"/>
                <a:t>Upper quartile :Q3 + 1.5 * IQR</a:t>
              </a:r>
            </a:p>
          </p:txBody>
        </p:sp>
        <p:sp>
          <p:nvSpPr>
            <p:cNvPr id="17" name="Text Box 16">
              <a:extLst>
                <a:ext uri="{FF2B5EF4-FFF2-40B4-BE49-F238E27FC236}">
                  <a16:creationId xmlns:a16="http://schemas.microsoft.com/office/drawing/2014/main" id="{6941B0DE-7659-4678-9EF2-A11276305B07}"/>
                </a:ext>
              </a:extLst>
            </p:cNvPr>
            <p:cNvSpPr txBox="1">
              <a:spLocks noChangeArrowheads="1"/>
            </p:cNvSpPr>
            <p:nvPr/>
          </p:nvSpPr>
          <p:spPr bwMode="gray">
            <a:xfrm>
              <a:off x="703" y="1029"/>
              <a:ext cx="968" cy="173"/>
            </a:xfrm>
            <a:prstGeom prst="rect">
              <a:avLst/>
            </a:prstGeom>
            <a:solidFill>
              <a:srgbClr val="FFFFFF"/>
            </a:soli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50000"/>
                </a:spcBef>
                <a:spcAft>
                  <a:spcPct val="0"/>
                </a:spcAft>
                <a:defRPr sz="1200">
                  <a:solidFill>
                    <a:schemeClr val="tx1"/>
                  </a:solidFill>
                  <a:latin typeface="Arial" charset="0"/>
                </a:defRPr>
              </a:lvl6pPr>
              <a:lvl7pPr marL="2971800" indent="-228600" eaLnBrk="0" fontAlgn="base" hangingPunct="0">
                <a:spcBef>
                  <a:spcPct val="50000"/>
                </a:spcBef>
                <a:spcAft>
                  <a:spcPct val="0"/>
                </a:spcAft>
                <a:defRPr sz="1200">
                  <a:solidFill>
                    <a:schemeClr val="tx1"/>
                  </a:solidFill>
                  <a:latin typeface="Arial" charset="0"/>
                </a:defRPr>
              </a:lvl7pPr>
              <a:lvl8pPr marL="3429000" indent="-228600" eaLnBrk="0" fontAlgn="base" hangingPunct="0">
                <a:spcBef>
                  <a:spcPct val="50000"/>
                </a:spcBef>
                <a:spcAft>
                  <a:spcPct val="0"/>
                </a:spcAft>
                <a:defRPr sz="1200">
                  <a:solidFill>
                    <a:schemeClr val="tx1"/>
                  </a:solidFill>
                  <a:latin typeface="Arial" charset="0"/>
                </a:defRPr>
              </a:lvl8pPr>
              <a:lvl9pPr marL="3886200" indent="-228600" eaLnBrk="0" fontAlgn="base" hangingPunct="0">
                <a:spcBef>
                  <a:spcPct val="50000"/>
                </a:spcBef>
                <a:spcAft>
                  <a:spcPct val="0"/>
                </a:spcAft>
                <a:defRPr sz="1200">
                  <a:solidFill>
                    <a:schemeClr val="tx1"/>
                  </a:solidFill>
                  <a:latin typeface="Arial" charset="0"/>
                </a:defRPr>
              </a:lvl9pPr>
            </a:lstStyle>
            <a:p>
              <a:pPr fontAlgn="base">
                <a:lnSpc>
                  <a:spcPct val="106000"/>
                </a:lnSpc>
                <a:spcBef>
                  <a:spcPct val="0"/>
                </a:spcBef>
                <a:spcAft>
                  <a:spcPct val="0"/>
                </a:spcAft>
                <a:buClr>
                  <a:srgbClr val="000000"/>
                </a:buClr>
                <a:buFont typeface="Wingdings 2" pitchFamily="18" charset="2"/>
                <a:buNone/>
                <a:defRPr/>
              </a:pPr>
              <a:r>
                <a:rPr lang="en-GB" b="1" kern="0" dirty="0">
                  <a:solidFill>
                    <a:srgbClr val="000000"/>
                  </a:solidFill>
                  <a:cs typeface="Arial" charset="0"/>
                </a:rPr>
                <a:t>Outlier Detection</a:t>
              </a:r>
            </a:p>
          </p:txBody>
        </p:sp>
      </p:grpSp>
      <p:grpSp>
        <p:nvGrpSpPr>
          <p:cNvPr id="18" name="Group 20">
            <a:extLst>
              <a:ext uri="{FF2B5EF4-FFF2-40B4-BE49-F238E27FC236}">
                <a16:creationId xmlns:a16="http://schemas.microsoft.com/office/drawing/2014/main" id="{A221B657-1C5B-4940-B629-A4488A47A3A0}"/>
              </a:ext>
            </a:extLst>
          </p:cNvPr>
          <p:cNvGrpSpPr>
            <a:grpSpLocks/>
          </p:cNvGrpSpPr>
          <p:nvPr/>
        </p:nvGrpSpPr>
        <p:grpSpPr bwMode="auto">
          <a:xfrm>
            <a:off x="256582" y="2035565"/>
            <a:ext cx="4102384" cy="1579066"/>
            <a:chOff x="635" y="1024"/>
            <a:chExt cx="2173" cy="928"/>
          </a:xfrm>
        </p:grpSpPr>
        <p:sp>
          <p:nvSpPr>
            <p:cNvPr id="19" name="Rectangle 21">
              <a:extLst>
                <a:ext uri="{FF2B5EF4-FFF2-40B4-BE49-F238E27FC236}">
                  <a16:creationId xmlns:a16="http://schemas.microsoft.com/office/drawing/2014/main" id="{2589FCA2-B8B3-4260-A6E2-D9F57E152D4A}"/>
                </a:ext>
              </a:extLst>
            </p:cNvPr>
            <p:cNvSpPr>
              <a:spLocks noChangeArrowheads="1"/>
            </p:cNvSpPr>
            <p:nvPr/>
          </p:nvSpPr>
          <p:spPr bwMode="gray">
            <a:xfrm>
              <a:off x="635" y="1117"/>
              <a:ext cx="2173" cy="835"/>
            </a:xfrm>
            <a:prstGeom prst="rect">
              <a:avLst/>
            </a:prstGeom>
            <a:noFill/>
            <a:ln w="9525" algn="ctr">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162000" rIns="90000" bIns="90000"/>
            <a:lstStyle/>
            <a:p>
              <a:pPr marL="285750" indent="-285750">
                <a:buFont typeface="Wingdings" panose="05000000000000000000" pitchFamily="2" charset="2"/>
                <a:buChar char="§"/>
              </a:pPr>
              <a:r>
                <a:rPr lang="en-US" sz="1050" dirty="0"/>
                <a:t>Found 2 records i.e. 2016 &amp; 2019.</a:t>
              </a:r>
            </a:p>
            <a:p>
              <a:pPr marL="285750" indent="-285750">
                <a:buFont typeface="Wingdings" panose="05000000000000000000" pitchFamily="2" charset="2"/>
                <a:buChar char="§"/>
              </a:pPr>
              <a:r>
                <a:rPr lang="en-US" sz="1050" dirty="0"/>
                <a:t>The reason I mentioned in last two slides.</a:t>
              </a:r>
            </a:p>
            <a:p>
              <a:pPr marL="285750" indent="-285750">
                <a:buFont typeface="Wingdings" panose="05000000000000000000" pitchFamily="2" charset="2"/>
                <a:buChar char="§"/>
              </a:pPr>
              <a:r>
                <a:rPr lang="en-US" sz="1050" b="1" dirty="0"/>
                <a:t>2016: </a:t>
              </a:r>
              <a:r>
                <a:rPr lang="en-US" sz="1050" dirty="0"/>
                <a:t>12th sept, 2016 - Monday (business day).</a:t>
              </a:r>
            </a:p>
            <a:p>
              <a:pPr marL="447675" lvl="1" indent="-130175">
                <a:buFont typeface="Wingdings" panose="05000000000000000000" pitchFamily="2" charset="2"/>
                <a:buChar char="§"/>
              </a:pPr>
              <a:r>
                <a:rPr lang="en-US" sz="1050" dirty="0"/>
                <a:t>Impute Wednesday value after analyzing two weeks pattern.</a:t>
              </a:r>
            </a:p>
            <a:p>
              <a:pPr marL="285750" indent="-285750">
                <a:buFont typeface="Wingdings" panose="05000000000000000000" pitchFamily="2" charset="2"/>
                <a:buChar char="§"/>
              </a:pPr>
              <a:r>
                <a:rPr lang="en-US" sz="1050" b="1" dirty="0"/>
                <a:t>2019:  </a:t>
              </a:r>
              <a:r>
                <a:rPr lang="en-US" sz="1050" dirty="0"/>
                <a:t>8th Dec 19 – Day – Sunday(Weekend)</a:t>
              </a:r>
            </a:p>
            <a:p>
              <a:pPr marL="447675" lvl="1" indent="-130175">
                <a:buFont typeface="Wingdings" panose="05000000000000000000" pitchFamily="2" charset="2"/>
                <a:buChar char="§"/>
              </a:pPr>
              <a:r>
                <a:rPr lang="en-US" sz="1050" dirty="0"/>
                <a:t>Impute last week Sunday (1st Dec 2019) value.</a:t>
              </a:r>
            </a:p>
          </p:txBody>
        </p:sp>
        <p:sp>
          <p:nvSpPr>
            <p:cNvPr id="20" name="Text Box 22">
              <a:extLst>
                <a:ext uri="{FF2B5EF4-FFF2-40B4-BE49-F238E27FC236}">
                  <a16:creationId xmlns:a16="http://schemas.microsoft.com/office/drawing/2014/main" id="{DA84912A-9F6E-4E79-8FC3-415A55F9CC49}"/>
                </a:ext>
              </a:extLst>
            </p:cNvPr>
            <p:cNvSpPr txBox="1">
              <a:spLocks noChangeArrowheads="1"/>
            </p:cNvSpPr>
            <p:nvPr/>
          </p:nvSpPr>
          <p:spPr bwMode="gray">
            <a:xfrm>
              <a:off x="703" y="1024"/>
              <a:ext cx="1370" cy="173"/>
            </a:xfrm>
            <a:prstGeom prst="rect">
              <a:avLst/>
            </a:prstGeom>
            <a:solidFill>
              <a:srgbClr val="FFFFFF"/>
            </a:soli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50000"/>
                </a:spcBef>
                <a:spcAft>
                  <a:spcPct val="0"/>
                </a:spcAft>
                <a:defRPr sz="1200">
                  <a:solidFill>
                    <a:schemeClr val="tx1"/>
                  </a:solidFill>
                  <a:latin typeface="Arial" charset="0"/>
                </a:defRPr>
              </a:lvl6pPr>
              <a:lvl7pPr marL="2971800" indent="-228600" eaLnBrk="0" fontAlgn="base" hangingPunct="0">
                <a:spcBef>
                  <a:spcPct val="50000"/>
                </a:spcBef>
                <a:spcAft>
                  <a:spcPct val="0"/>
                </a:spcAft>
                <a:defRPr sz="1200">
                  <a:solidFill>
                    <a:schemeClr val="tx1"/>
                  </a:solidFill>
                  <a:latin typeface="Arial" charset="0"/>
                </a:defRPr>
              </a:lvl7pPr>
              <a:lvl8pPr marL="3429000" indent="-228600" eaLnBrk="0" fontAlgn="base" hangingPunct="0">
                <a:spcBef>
                  <a:spcPct val="50000"/>
                </a:spcBef>
                <a:spcAft>
                  <a:spcPct val="0"/>
                </a:spcAft>
                <a:defRPr sz="1200">
                  <a:solidFill>
                    <a:schemeClr val="tx1"/>
                  </a:solidFill>
                  <a:latin typeface="Arial" charset="0"/>
                </a:defRPr>
              </a:lvl8pPr>
              <a:lvl9pPr marL="3886200" indent="-228600" eaLnBrk="0" fontAlgn="base" hangingPunct="0">
                <a:spcBef>
                  <a:spcPct val="50000"/>
                </a:spcBef>
                <a:spcAft>
                  <a:spcPct val="0"/>
                </a:spcAft>
                <a:defRPr sz="1200">
                  <a:solidFill>
                    <a:schemeClr val="tx1"/>
                  </a:solidFill>
                  <a:latin typeface="Arial" charset="0"/>
                </a:defRPr>
              </a:lvl9pPr>
            </a:lstStyle>
            <a:p>
              <a:pPr marL="177800" marR="0" lvl="0" indent="-177800" defTabSz="914253" eaLnBrk="1" fontAlgn="auto" latinLnBrk="0" hangingPunct="1">
                <a:lnSpc>
                  <a:spcPct val="106000"/>
                </a:lnSpc>
                <a:spcBef>
                  <a:spcPts val="0"/>
                </a:spcBef>
                <a:spcAft>
                  <a:spcPts val="0"/>
                </a:spcAft>
                <a:buClr>
                  <a:srgbClr val="000000"/>
                </a:buClr>
                <a:buSzTx/>
                <a:buFont typeface="Wingdings 2" pitchFamily="18" charset="2"/>
                <a:buNone/>
                <a:tabLst/>
                <a:defRPr/>
              </a:pPr>
              <a:r>
                <a:rPr lang="en-GB" b="1" kern="0" dirty="0">
                  <a:solidFill>
                    <a:srgbClr val="000000"/>
                  </a:solidFill>
                </a:rPr>
                <a:t>Lower Quartile – Outlier Handle</a:t>
              </a:r>
              <a:endParaRPr kumimoji="0" lang="en-GB" sz="1200" b="1" i="0" u="none" strike="noStrike" kern="0" cap="none" spc="0" normalizeH="0" baseline="0" noProof="0" dirty="0">
                <a:ln>
                  <a:noFill/>
                </a:ln>
                <a:solidFill>
                  <a:srgbClr val="000000"/>
                </a:solidFill>
                <a:effectLst/>
                <a:uLnTx/>
                <a:uFillTx/>
                <a:latin typeface="Arial" charset="0"/>
              </a:endParaRPr>
            </a:p>
          </p:txBody>
        </p:sp>
      </p:grpSp>
      <p:sp>
        <p:nvSpPr>
          <p:cNvPr id="28" name="Isosceles Triangle 27">
            <a:extLst>
              <a:ext uri="{FF2B5EF4-FFF2-40B4-BE49-F238E27FC236}">
                <a16:creationId xmlns:a16="http://schemas.microsoft.com/office/drawing/2014/main" id="{D48A8968-2099-4196-905F-5737AC91EDC5}"/>
              </a:ext>
            </a:extLst>
          </p:cNvPr>
          <p:cNvSpPr/>
          <p:nvPr/>
        </p:nvSpPr>
        <p:spPr bwMode="gray">
          <a:xfrm rot="16200000" flipV="1">
            <a:off x="3983857" y="1284351"/>
            <a:ext cx="1176286" cy="260060"/>
          </a:xfrm>
          <a:prstGeom prst="triangl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
        <p:nvSpPr>
          <p:cNvPr id="29" name="Isosceles Triangle 28">
            <a:extLst>
              <a:ext uri="{FF2B5EF4-FFF2-40B4-BE49-F238E27FC236}">
                <a16:creationId xmlns:a16="http://schemas.microsoft.com/office/drawing/2014/main" id="{27A97523-9DDA-4A32-8E9D-7B55B164ADC4}"/>
              </a:ext>
            </a:extLst>
          </p:cNvPr>
          <p:cNvSpPr/>
          <p:nvPr/>
        </p:nvSpPr>
        <p:spPr bwMode="gray">
          <a:xfrm rot="16200000" flipV="1">
            <a:off x="3941015" y="2754658"/>
            <a:ext cx="1379537" cy="260060"/>
          </a:xfrm>
          <a:prstGeom prst="triangl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
        <p:nvSpPr>
          <p:cNvPr id="31" name="Text Placeholder 51">
            <a:extLst>
              <a:ext uri="{FF2B5EF4-FFF2-40B4-BE49-F238E27FC236}">
                <a16:creationId xmlns:a16="http://schemas.microsoft.com/office/drawing/2014/main" id="{67164BCD-3596-4CF6-8037-72A77BAA6CD5}"/>
              </a:ext>
            </a:extLst>
          </p:cNvPr>
          <p:cNvSpPr txBox="1">
            <a:spLocks/>
          </p:cNvSpPr>
          <p:nvPr/>
        </p:nvSpPr>
        <p:spPr bwMode="gray">
          <a:xfrm>
            <a:off x="4800409" y="804206"/>
            <a:ext cx="3977831" cy="1176286"/>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endParaRPr lang="en-US" dirty="0"/>
          </a:p>
        </p:txBody>
      </p:sp>
      <p:sp>
        <p:nvSpPr>
          <p:cNvPr id="32" name="Text Placeholder 51">
            <a:extLst>
              <a:ext uri="{FF2B5EF4-FFF2-40B4-BE49-F238E27FC236}">
                <a16:creationId xmlns:a16="http://schemas.microsoft.com/office/drawing/2014/main" id="{B497D4C5-FE43-4396-80C9-E97A15931F7C}"/>
              </a:ext>
            </a:extLst>
          </p:cNvPr>
          <p:cNvSpPr txBox="1">
            <a:spLocks/>
          </p:cNvSpPr>
          <p:nvPr/>
        </p:nvSpPr>
        <p:spPr bwMode="gray">
          <a:xfrm>
            <a:off x="4803449" y="2040682"/>
            <a:ext cx="3984816" cy="1493045"/>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80000"/>
              </a:spcBef>
              <a:buClr>
                <a:srgbClr val="000000"/>
              </a:buCl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pic>
        <p:nvPicPr>
          <p:cNvPr id="23556" name="Picture 4">
            <a:extLst>
              <a:ext uri="{FF2B5EF4-FFF2-40B4-BE49-F238E27FC236}">
                <a16:creationId xmlns:a16="http://schemas.microsoft.com/office/drawing/2014/main" id="{9B86020A-CBFE-F141-861A-2E9C537958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857"/>
          <a:stretch/>
        </p:blipFill>
        <p:spPr bwMode="auto">
          <a:xfrm>
            <a:off x="4852362" y="851829"/>
            <a:ext cx="3875638" cy="7362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0BD2170-39C5-1549-9372-C4A8E2C9B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410" y="1608511"/>
            <a:ext cx="3863801" cy="305768"/>
          </a:xfrm>
          <a:prstGeom prst="rect">
            <a:avLst/>
          </a:prstGeom>
        </p:spPr>
      </p:pic>
      <p:grpSp>
        <p:nvGrpSpPr>
          <p:cNvPr id="24" name="Group 20">
            <a:extLst>
              <a:ext uri="{FF2B5EF4-FFF2-40B4-BE49-F238E27FC236}">
                <a16:creationId xmlns:a16="http://schemas.microsoft.com/office/drawing/2014/main" id="{D91B8BB5-DE2C-4442-9298-48C076EC9150}"/>
              </a:ext>
            </a:extLst>
          </p:cNvPr>
          <p:cNvGrpSpPr>
            <a:grpSpLocks/>
          </p:cNvGrpSpPr>
          <p:nvPr/>
        </p:nvGrpSpPr>
        <p:grpSpPr bwMode="auto">
          <a:xfrm>
            <a:off x="283562" y="3617918"/>
            <a:ext cx="4102384" cy="1527177"/>
            <a:chOff x="635" y="1024"/>
            <a:chExt cx="2173" cy="962"/>
          </a:xfrm>
        </p:grpSpPr>
        <p:sp>
          <p:nvSpPr>
            <p:cNvPr id="25" name="Rectangle 21">
              <a:extLst>
                <a:ext uri="{FF2B5EF4-FFF2-40B4-BE49-F238E27FC236}">
                  <a16:creationId xmlns:a16="http://schemas.microsoft.com/office/drawing/2014/main" id="{14CCAD0A-7A05-A649-904D-1277405BE0B0}"/>
                </a:ext>
              </a:extLst>
            </p:cNvPr>
            <p:cNvSpPr>
              <a:spLocks noChangeArrowheads="1"/>
            </p:cNvSpPr>
            <p:nvPr/>
          </p:nvSpPr>
          <p:spPr bwMode="gray">
            <a:xfrm>
              <a:off x="635" y="1117"/>
              <a:ext cx="2173" cy="869"/>
            </a:xfrm>
            <a:prstGeom prst="rect">
              <a:avLst/>
            </a:prstGeom>
            <a:noFill/>
            <a:ln w="9525" algn="ctr">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162000" rIns="90000" bIns="90000"/>
            <a:lstStyle/>
            <a:p>
              <a:pPr marL="185738" indent="-185738">
                <a:buFont typeface="Wingdings" panose="05000000000000000000" pitchFamily="2" charset="2"/>
                <a:buChar char="§"/>
              </a:pPr>
              <a:r>
                <a:rPr lang="en-US" sz="1050" b="1" dirty="0"/>
                <a:t>9 Record </a:t>
              </a:r>
              <a:r>
                <a:rPr lang="en-US" sz="1050" dirty="0"/>
                <a:t>– 6 / 2 of Feb &amp; Dec– 2012, 1 of 2013.</a:t>
              </a:r>
            </a:p>
            <a:p>
              <a:pPr marL="185738" indent="-185738">
                <a:buFont typeface="Wingdings" panose="05000000000000000000" pitchFamily="2" charset="2"/>
                <a:buChar char="§"/>
              </a:pPr>
              <a:r>
                <a:rPr lang="en-US" sz="1050" b="1" dirty="0"/>
                <a:t>Feb – 2012 : </a:t>
              </a:r>
              <a:r>
                <a:rPr lang="en-US" sz="1050" dirty="0">
                  <a:hlinkClick r:id="rId4"/>
                </a:rPr>
                <a:t>Article</a:t>
              </a:r>
              <a:r>
                <a:rPr lang="en-US" sz="1050" dirty="0"/>
                <a:t> – Has record breaking winter and snowfall was in that month.</a:t>
              </a:r>
            </a:p>
            <a:p>
              <a:pPr marL="317500" lvl="1" indent="-131763">
                <a:buFont typeface="Wingdings" panose="05000000000000000000" pitchFamily="2" charset="2"/>
                <a:buChar char="§"/>
              </a:pPr>
              <a:r>
                <a:rPr lang="en-US" sz="1050" dirty="0"/>
                <a:t>Impute the mean/avg demand in whole month.</a:t>
              </a:r>
            </a:p>
            <a:p>
              <a:pPr marL="185738" lvl="1" indent="-176213">
                <a:buFont typeface="Wingdings" panose="05000000000000000000" pitchFamily="2" charset="2"/>
                <a:buChar char="§"/>
                <a:tabLst>
                  <a:tab pos="306388" algn="l"/>
                </a:tabLst>
              </a:pPr>
              <a:r>
                <a:rPr lang="en-US" sz="1050" b="1" dirty="0"/>
                <a:t>Jan – 2013 : </a:t>
              </a:r>
              <a:r>
                <a:rPr lang="en-US" sz="1050" dirty="0"/>
                <a:t>Impute Thursday (17th Jan) value as it seem average or consistent range in that week.</a:t>
              </a:r>
            </a:p>
          </p:txBody>
        </p:sp>
        <p:sp>
          <p:nvSpPr>
            <p:cNvPr id="26" name="Text Box 22">
              <a:extLst>
                <a:ext uri="{FF2B5EF4-FFF2-40B4-BE49-F238E27FC236}">
                  <a16:creationId xmlns:a16="http://schemas.microsoft.com/office/drawing/2014/main" id="{10BC939A-46B6-B84E-8FEC-4E93560A0E77}"/>
                </a:ext>
              </a:extLst>
            </p:cNvPr>
            <p:cNvSpPr txBox="1">
              <a:spLocks noChangeArrowheads="1"/>
            </p:cNvSpPr>
            <p:nvPr/>
          </p:nvSpPr>
          <p:spPr bwMode="gray">
            <a:xfrm>
              <a:off x="703" y="1024"/>
              <a:ext cx="1373" cy="173"/>
            </a:xfrm>
            <a:prstGeom prst="rect">
              <a:avLst/>
            </a:prstGeom>
            <a:solidFill>
              <a:srgbClr val="FFFFFF"/>
            </a:soli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50000"/>
                </a:spcBef>
                <a:spcAft>
                  <a:spcPct val="0"/>
                </a:spcAft>
                <a:defRPr sz="1200">
                  <a:solidFill>
                    <a:schemeClr val="tx1"/>
                  </a:solidFill>
                  <a:latin typeface="Arial" charset="0"/>
                </a:defRPr>
              </a:lvl6pPr>
              <a:lvl7pPr marL="2971800" indent="-228600" eaLnBrk="0" fontAlgn="base" hangingPunct="0">
                <a:spcBef>
                  <a:spcPct val="50000"/>
                </a:spcBef>
                <a:spcAft>
                  <a:spcPct val="0"/>
                </a:spcAft>
                <a:defRPr sz="1200">
                  <a:solidFill>
                    <a:schemeClr val="tx1"/>
                  </a:solidFill>
                  <a:latin typeface="Arial" charset="0"/>
                </a:defRPr>
              </a:lvl7pPr>
              <a:lvl8pPr marL="3429000" indent="-228600" eaLnBrk="0" fontAlgn="base" hangingPunct="0">
                <a:spcBef>
                  <a:spcPct val="50000"/>
                </a:spcBef>
                <a:spcAft>
                  <a:spcPct val="0"/>
                </a:spcAft>
                <a:defRPr sz="1200">
                  <a:solidFill>
                    <a:schemeClr val="tx1"/>
                  </a:solidFill>
                  <a:latin typeface="Arial" charset="0"/>
                </a:defRPr>
              </a:lvl8pPr>
              <a:lvl9pPr marL="3886200" indent="-228600" eaLnBrk="0" fontAlgn="base" hangingPunct="0">
                <a:spcBef>
                  <a:spcPct val="50000"/>
                </a:spcBef>
                <a:spcAft>
                  <a:spcPct val="0"/>
                </a:spcAft>
                <a:defRPr sz="1200">
                  <a:solidFill>
                    <a:schemeClr val="tx1"/>
                  </a:solidFill>
                  <a:latin typeface="Arial" charset="0"/>
                </a:defRPr>
              </a:lvl9pPr>
            </a:lstStyle>
            <a:p>
              <a:pPr lvl="0" defTabSz="914253">
                <a:lnSpc>
                  <a:spcPct val="106000"/>
                </a:lnSpc>
                <a:buClr>
                  <a:srgbClr val="000000"/>
                </a:buClr>
                <a:defRPr/>
              </a:pPr>
              <a:r>
                <a:rPr lang="en-GB" b="1" kern="0" dirty="0">
                  <a:solidFill>
                    <a:srgbClr val="000000"/>
                  </a:solidFill>
                </a:rPr>
                <a:t>Upper Quartile – Outlier Handle</a:t>
              </a:r>
              <a:endParaRPr lang="en-GB" sz="1000" b="1" kern="0" dirty="0">
                <a:solidFill>
                  <a:srgbClr val="000000"/>
                </a:solidFill>
              </a:endParaRPr>
            </a:p>
          </p:txBody>
        </p:sp>
      </p:grpSp>
      <p:sp>
        <p:nvSpPr>
          <p:cNvPr id="27" name="Isosceles Triangle 28">
            <a:extLst>
              <a:ext uri="{FF2B5EF4-FFF2-40B4-BE49-F238E27FC236}">
                <a16:creationId xmlns:a16="http://schemas.microsoft.com/office/drawing/2014/main" id="{0786AA3E-3286-1843-B58D-67924338AEA7}"/>
              </a:ext>
            </a:extLst>
          </p:cNvPr>
          <p:cNvSpPr/>
          <p:nvPr/>
        </p:nvSpPr>
        <p:spPr bwMode="gray">
          <a:xfrm rot="16200000" flipV="1">
            <a:off x="3935936" y="4259890"/>
            <a:ext cx="1379538" cy="260060"/>
          </a:xfrm>
          <a:prstGeom prst="triangl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
        <p:nvSpPr>
          <p:cNvPr id="35" name="Text Placeholder 51">
            <a:extLst>
              <a:ext uri="{FF2B5EF4-FFF2-40B4-BE49-F238E27FC236}">
                <a16:creationId xmlns:a16="http://schemas.microsoft.com/office/drawing/2014/main" id="{77D06DD2-6703-C243-BA9F-6262A002FBCB}"/>
              </a:ext>
            </a:extLst>
          </p:cNvPr>
          <p:cNvSpPr txBox="1">
            <a:spLocks/>
          </p:cNvSpPr>
          <p:nvPr/>
        </p:nvSpPr>
        <p:spPr bwMode="gray">
          <a:xfrm>
            <a:off x="4798370" y="3420222"/>
            <a:ext cx="3984816" cy="1648449"/>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80000"/>
              </a:spcBef>
              <a:buClr>
                <a:srgbClr val="000000"/>
              </a:buCl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pic>
        <p:nvPicPr>
          <p:cNvPr id="6" name="Picture 5" descr="Table&#10;&#10;Description automatically generated">
            <a:extLst>
              <a:ext uri="{FF2B5EF4-FFF2-40B4-BE49-F238E27FC236}">
                <a16:creationId xmlns:a16="http://schemas.microsoft.com/office/drawing/2014/main" id="{587B6136-9BB0-7449-8C63-6AF8F9C20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914" y="2103400"/>
            <a:ext cx="1513988" cy="1027519"/>
          </a:xfrm>
          <a:prstGeom prst="rect">
            <a:avLst/>
          </a:prstGeom>
        </p:spPr>
      </p:pic>
      <p:pic>
        <p:nvPicPr>
          <p:cNvPr id="9" name="Picture 8" descr="Table&#10;&#10;Description automatically generated">
            <a:extLst>
              <a:ext uri="{FF2B5EF4-FFF2-40B4-BE49-F238E27FC236}">
                <a16:creationId xmlns:a16="http://schemas.microsoft.com/office/drawing/2014/main" id="{661018F2-0ED1-754F-B25D-54CFEA22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914" y="3183761"/>
            <a:ext cx="1513989" cy="1742749"/>
          </a:xfrm>
          <a:prstGeom prst="rect">
            <a:avLst/>
          </a:prstGeom>
        </p:spPr>
      </p:pic>
      <p:grpSp>
        <p:nvGrpSpPr>
          <p:cNvPr id="40" name="Group 14">
            <a:extLst>
              <a:ext uri="{FF2B5EF4-FFF2-40B4-BE49-F238E27FC236}">
                <a16:creationId xmlns:a16="http://schemas.microsoft.com/office/drawing/2014/main" id="{19738084-6A63-A047-A09F-69008FCF51A2}"/>
              </a:ext>
            </a:extLst>
          </p:cNvPr>
          <p:cNvGrpSpPr>
            <a:grpSpLocks/>
          </p:cNvGrpSpPr>
          <p:nvPr/>
        </p:nvGrpSpPr>
        <p:grpSpPr bwMode="auto">
          <a:xfrm>
            <a:off x="252260" y="5254080"/>
            <a:ext cx="4101627" cy="1295404"/>
            <a:chOff x="576" y="1029"/>
            <a:chExt cx="2232" cy="957"/>
          </a:xfrm>
        </p:grpSpPr>
        <p:sp>
          <p:nvSpPr>
            <p:cNvPr id="41" name="Rectangle 15">
              <a:extLst>
                <a:ext uri="{FF2B5EF4-FFF2-40B4-BE49-F238E27FC236}">
                  <a16:creationId xmlns:a16="http://schemas.microsoft.com/office/drawing/2014/main" id="{7F085214-E147-BD4F-9140-67ACD21BFF81}"/>
                </a:ext>
              </a:extLst>
            </p:cNvPr>
            <p:cNvSpPr>
              <a:spLocks noChangeArrowheads="1"/>
            </p:cNvSpPr>
            <p:nvPr/>
          </p:nvSpPr>
          <p:spPr bwMode="gray">
            <a:xfrm>
              <a:off x="576" y="1117"/>
              <a:ext cx="2232" cy="869"/>
            </a:xfrm>
            <a:prstGeom prst="rect">
              <a:avLst/>
            </a:prstGeom>
            <a:noFill/>
            <a:ln w="9525" algn="ctr">
              <a:solidFill>
                <a:srgbClr val="00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162000" rIns="90000" bIns="90000"/>
            <a:lstStyle/>
            <a:p>
              <a:pPr marL="171450" indent="-171450">
                <a:buFont typeface="Arial" panose="020B0604020202020204" pitchFamily="34" charset="0"/>
                <a:buChar char="•"/>
              </a:pPr>
              <a:r>
                <a:rPr lang="en-US" sz="1050" dirty="0"/>
                <a:t>Now we have data enough clean and normally distributed data after outlier handling.</a:t>
              </a:r>
            </a:p>
            <a:p>
              <a:pPr marL="171450" indent="-171450">
                <a:buFont typeface="Arial" panose="020B0604020202020204" pitchFamily="34" charset="0"/>
                <a:buChar char="•"/>
              </a:pPr>
              <a:r>
                <a:rPr lang="en-US" sz="1050" dirty="0"/>
                <a:t>To check data is normally distributed or not perform Shapiro-Wilk Test.</a:t>
              </a:r>
            </a:p>
            <a:p>
              <a:pPr marL="171450" indent="-171450">
                <a:buFont typeface="Arial" panose="020B0604020202020204" pitchFamily="34" charset="0"/>
                <a:buChar char="•"/>
              </a:pPr>
              <a:r>
                <a:rPr lang="en-US" sz="1050" dirty="0"/>
                <a:t>Also scale data by converting KW to MW.</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dirty="0"/>
            </a:p>
            <a:p>
              <a:pPr marL="285750" indent="-285750">
                <a:buFont typeface="Wingdings" panose="05000000000000000000" pitchFamily="2" charset="2"/>
                <a:buChar char="§"/>
              </a:pPr>
              <a:endParaRPr lang="en-US" sz="1050" dirty="0"/>
            </a:p>
          </p:txBody>
        </p:sp>
        <p:sp>
          <p:nvSpPr>
            <p:cNvPr id="42" name="Text Box 16">
              <a:extLst>
                <a:ext uri="{FF2B5EF4-FFF2-40B4-BE49-F238E27FC236}">
                  <a16:creationId xmlns:a16="http://schemas.microsoft.com/office/drawing/2014/main" id="{62A18C6E-D3CC-FF4D-9A9D-C285269E55F6}"/>
                </a:ext>
              </a:extLst>
            </p:cNvPr>
            <p:cNvSpPr txBox="1">
              <a:spLocks noChangeArrowheads="1"/>
            </p:cNvSpPr>
            <p:nvPr/>
          </p:nvSpPr>
          <p:spPr bwMode="gray">
            <a:xfrm>
              <a:off x="703" y="1029"/>
              <a:ext cx="551" cy="203"/>
            </a:xfrm>
            <a:prstGeom prst="rect">
              <a:avLst/>
            </a:prstGeom>
            <a:solidFill>
              <a:srgbClr val="FFFFFF"/>
            </a:soli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50000"/>
                </a:spcBef>
                <a:spcAft>
                  <a:spcPct val="0"/>
                </a:spcAft>
                <a:defRPr sz="1200">
                  <a:solidFill>
                    <a:schemeClr val="tx1"/>
                  </a:solidFill>
                  <a:latin typeface="Arial" charset="0"/>
                </a:defRPr>
              </a:lvl6pPr>
              <a:lvl7pPr marL="2971800" indent="-228600" eaLnBrk="0" fontAlgn="base" hangingPunct="0">
                <a:spcBef>
                  <a:spcPct val="50000"/>
                </a:spcBef>
                <a:spcAft>
                  <a:spcPct val="0"/>
                </a:spcAft>
                <a:defRPr sz="1200">
                  <a:solidFill>
                    <a:schemeClr val="tx1"/>
                  </a:solidFill>
                  <a:latin typeface="Arial" charset="0"/>
                </a:defRPr>
              </a:lvl7pPr>
              <a:lvl8pPr marL="3429000" indent="-228600" eaLnBrk="0" fontAlgn="base" hangingPunct="0">
                <a:spcBef>
                  <a:spcPct val="50000"/>
                </a:spcBef>
                <a:spcAft>
                  <a:spcPct val="0"/>
                </a:spcAft>
                <a:defRPr sz="1200">
                  <a:solidFill>
                    <a:schemeClr val="tx1"/>
                  </a:solidFill>
                  <a:latin typeface="Arial" charset="0"/>
                </a:defRPr>
              </a:lvl8pPr>
              <a:lvl9pPr marL="3886200" indent="-228600" eaLnBrk="0" fontAlgn="base" hangingPunct="0">
                <a:spcBef>
                  <a:spcPct val="50000"/>
                </a:spcBef>
                <a:spcAft>
                  <a:spcPct val="0"/>
                </a:spcAft>
                <a:defRPr sz="1200">
                  <a:solidFill>
                    <a:schemeClr val="tx1"/>
                  </a:solidFill>
                  <a:latin typeface="Arial" charset="0"/>
                </a:defRPr>
              </a:lvl9pPr>
            </a:lstStyle>
            <a:p>
              <a:pPr fontAlgn="base">
                <a:lnSpc>
                  <a:spcPct val="106000"/>
                </a:lnSpc>
                <a:spcBef>
                  <a:spcPct val="0"/>
                </a:spcBef>
                <a:spcAft>
                  <a:spcPct val="0"/>
                </a:spcAft>
                <a:buClr>
                  <a:srgbClr val="000000"/>
                </a:buClr>
                <a:buFont typeface="Wingdings 2" pitchFamily="18" charset="2"/>
                <a:buNone/>
                <a:defRPr/>
              </a:pPr>
              <a:r>
                <a:rPr lang="en-GB" b="1" kern="0" dirty="0">
                  <a:solidFill>
                    <a:srgbClr val="000000"/>
                  </a:solidFill>
                  <a:cs typeface="Arial" charset="0"/>
                </a:rPr>
                <a:t>End Result</a:t>
              </a:r>
            </a:p>
          </p:txBody>
        </p:sp>
      </p:grpSp>
      <p:sp>
        <p:nvSpPr>
          <p:cNvPr id="43" name="Isosceles Triangle 27">
            <a:extLst>
              <a:ext uri="{FF2B5EF4-FFF2-40B4-BE49-F238E27FC236}">
                <a16:creationId xmlns:a16="http://schemas.microsoft.com/office/drawing/2014/main" id="{751B9CD9-213C-134A-B0D4-F53EBB053EE3}"/>
              </a:ext>
            </a:extLst>
          </p:cNvPr>
          <p:cNvSpPr/>
          <p:nvPr/>
        </p:nvSpPr>
        <p:spPr bwMode="gray">
          <a:xfrm rot="16200000" flipV="1">
            <a:off x="3983857" y="5796809"/>
            <a:ext cx="1176286" cy="260060"/>
          </a:xfrm>
          <a:prstGeom prst="triangl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
        <p:nvSpPr>
          <p:cNvPr id="48" name="Text Placeholder 51">
            <a:extLst>
              <a:ext uri="{FF2B5EF4-FFF2-40B4-BE49-F238E27FC236}">
                <a16:creationId xmlns:a16="http://schemas.microsoft.com/office/drawing/2014/main" id="{87F92291-D59C-6446-8B10-24E53A67139E}"/>
              </a:ext>
            </a:extLst>
          </p:cNvPr>
          <p:cNvSpPr txBox="1">
            <a:spLocks/>
          </p:cNvSpPr>
          <p:nvPr/>
        </p:nvSpPr>
        <p:spPr bwMode="gray">
          <a:xfrm>
            <a:off x="4790113" y="5054457"/>
            <a:ext cx="3984816" cy="1742749"/>
          </a:xfrm>
          <a:prstGeom prst="rect">
            <a:avLst/>
          </a:prstGeom>
          <a:solidFill>
            <a:schemeClr val="bg1">
              <a:lumMod val="95000"/>
            </a:schemeClr>
          </a:solidFill>
          <a:ln w="9525" algn="ctr">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ts val="1056"/>
              </a:spcBef>
              <a:spcAft>
                <a:spcPct val="0"/>
              </a:spcAft>
              <a:buClr>
                <a:schemeClr val="tx1"/>
              </a:buClr>
              <a:buSzPct val="80000"/>
              <a:buNone/>
              <a:defRPr sz="1100" b="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lvl="0">
              <a:spcBef>
                <a:spcPct val="80000"/>
              </a:spcBef>
              <a:buClr>
                <a:srgbClr val="000000"/>
              </a:buCl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pic>
        <p:nvPicPr>
          <p:cNvPr id="23558" name="Picture 6">
            <a:extLst>
              <a:ext uri="{FF2B5EF4-FFF2-40B4-BE49-F238E27FC236}">
                <a16:creationId xmlns:a16="http://schemas.microsoft.com/office/drawing/2014/main" id="{CCD12ECC-92FB-B948-BB32-96C6E874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3817" y="4984242"/>
            <a:ext cx="3882393" cy="181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33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2" grpId="0" animBg="1"/>
      <p:bldP spid="27" grpId="0" animBg="1"/>
      <p:bldP spid="35" grpId="0" animBg="1"/>
      <p:bldP spid="43"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95683"/>
            <a:ext cx="8412480" cy="469492"/>
          </a:xfrm>
        </p:spPr>
        <p:txBody>
          <a:bodyPr/>
          <a:lstStyle/>
          <a:p>
            <a:r>
              <a:rPr lang="en-US" dirty="0">
                <a:solidFill>
                  <a:srgbClr val="002060"/>
                </a:solidFill>
              </a:rPr>
              <a:t>Part A - SARIMA Model Forecasting</a:t>
            </a:r>
            <a:br>
              <a:rPr lang="en-US" dirty="0">
                <a:solidFill>
                  <a:srgbClr val="002060"/>
                </a:solidFill>
              </a:rPr>
            </a:br>
            <a:r>
              <a:rPr lang="en-US" sz="2000" i="1" dirty="0"/>
              <a:t>Building</a:t>
            </a:r>
            <a:endParaRPr lang="en-US" sz="2000" dirty="0">
              <a:solidFill>
                <a:srgbClr val="002060"/>
              </a:solidFill>
            </a:endParaRPr>
          </a:p>
        </p:txBody>
      </p:sp>
      <p:sp>
        <p:nvSpPr>
          <p:cNvPr id="24" name="Rectangle 23">
            <a:extLst>
              <a:ext uri="{FF2B5EF4-FFF2-40B4-BE49-F238E27FC236}">
                <a16:creationId xmlns:a16="http://schemas.microsoft.com/office/drawing/2014/main" id="{F505A7D8-9690-4532-9884-2C235A677523}"/>
              </a:ext>
            </a:extLst>
          </p:cNvPr>
          <p:cNvSpPr/>
          <p:nvPr/>
        </p:nvSpPr>
        <p:spPr>
          <a:xfrm>
            <a:off x="365761" y="1347179"/>
            <a:ext cx="4122350" cy="4915448"/>
          </a:xfrm>
          <a:prstGeom prst="rect">
            <a:avLst/>
          </a:prstGeom>
          <a:solidFill>
            <a:schemeClr val="bg1">
              <a:lumMod val="95000"/>
            </a:schemeClr>
          </a:solidFill>
        </p:spPr>
        <p:txBody>
          <a:bodyPr wrap="square">
            <a:spAutoFit/>
          </a:bodyPr>
          <a:lstStyle/>
          <a:p>
            <a:pPr>
              <a:lnSpc>
                <a:spcPct val="150000"/>
              </a:lnSpc>
              <a:spcBef>
                <a:spcPts val="200"/>
              </a:spcBef>
              <a:spcAft>
                <a:spcPts val="200"/>
              </a:spcAft>
            </a:pPr>
            <a:r>
              <a:rPr lang="en-US" sz="1050" b="1" dirty="0"/>
              <a:t>1. Identify type of decomposition i.e. Additive or Multiplicative.</a:t>
            </a:r>
          </a:p>
          <a:p>
            <a:pPr>
              <a:lnSpc>
                <a:spcPct val="150000"/>
              </a:lnSpc>
              <a:spcBef>
                <a:spcPts val="200"/>
              </a:spcBef>
              <a:spcAft>
                <a:spcPts val="200"/>
              </a:spcAft>
            </a:pPr>
            <a:r>
              <a:rPr lang="en-US" sz="1050" b="1" dirty="0"/>
              <a:t>2. Plot Decomposition plot and use Additive Model</a:t>
            </a:r>
            <a:endParaRPr lang="en-GB"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p:txBody>
      </p:sp>
      <p:grpSp>
        <p:nvGrpSpPr>
          <p:cNvPr id="25" name="Group 4">
            <a:extLst>
              <a:ext uri="{FF2B5EF4-FFF2-40B4-BE49-F238E27FC236}">
                <a16:creationId xmlns:a16="http://schemas.microsoft.com/office/drawing/2014/main" id="{8F22211E-3C8A-4772-8C3C-8EB55321B5D2}"/>
              </a:ext>
            </a:extLst>
          </p:cNvPr>
          <p:cNvGrpSpPr>
            <a:grpSpLocks/>
          </p:cNvGrpSpPr>
          <p:nvPr/>
        </p:nvGrpSpPr>
        <p:grpSpPr bwMode="auto">
          <a:xfrm>
            <a:off x="424483" y="1082903"/>
            <a:ext cx="4023360" cy="176213"/>
            <a:chOff x="247" y="716"/>
            <a:chExt cx="2528" cy="111"/>
          </a:xfrm>
        </p:grpSpPr>
        <p:sp>
          <p:nvSpPr>
            <p:cNvPr id="26" name="Line 5">
              <a:extLst>
                <a:ext uri="{FF2B5EF4-FFF2-40B4-BE49-F238E27FC236}">
                  <a16:creationId xmlns:a16="http://schemas.microsoft.com/office/drawing/2014/main" id="{20B2C9EC-8FA3-4F8E-A924-AE16E0EAD582}"/>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27" name="Rectangle 6">
              <a:extLst>
                <a:ext uri="{FF2B5EF4-FFF2-40B4-BE49-F238E27FC236}">
                  <a16:creationId xmlns:a16="http://schemas.microsoft.com/office/drawing/2014/main" id="{38FFF4D0-6028-4638-8DE8-1B2B20BB3882}"/>
                </a:ext>
              </a:extLst>
            </p:cNvPr>
            <p:cNvSpPr>
              <a:spLocks noChangeArrowheads="1"/>
            </p:cNvSpPr>
            <p:nvPr/>
          </p:nvSpPr>
          <p:spPr bwMode="gray">
            <a:xfrm>
              <a:off x="843" y="716"/>
              <a:ext cx="1291"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eaLnBrk="0" fontAlgn="base" hangingPunct="0">
                <a:lnSpc>
                  <a:spcPct val="95000"/>
                </a:lnSpc>
                <a:spcBef>
                  <a:spcPct val="0"/>
                </a:spcBef>
                <a:spcAft>
                  <a:spcPct val="0"/>
                </a:spcAft>
              </a:pPr>
              <a:r>
                <a:rPr lang="en-GB" altLang="en-US" b="1" kern="0" dirty="0">
                  <a:solidFill>
                    <a:srgbClr val="000000"/>
                  </a:solidFill>
                </a:rPr>
                <a:t>Step 1: TS Decomposition</a:t>
              </a:r>
            </a:p>
          </p:txBody>
        </p:sp>
      </p:grpSp>
      <p:pic>
        <p:nvPicPr>
          <p:cNvPr id="30722" name="Picture 2">
            <a:extLst>
              <a:ext uri="{FF2B5EF4-FFF2-40B4-BE49-F238E27FC236}">
                <a16:creationId xmlns:a16="http://schemas.microsoft.com/office/drawing/2014/main" id="{FD824344-7E00-964F-9883-86F40331D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53" y="2345399"/>
            <a:ext cx="3640872" cy="194889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3C495DC2-0BEE-0341-8075-EF44BAD38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54" y="4294294"/>
            <a:ext cx="3640872" cy="185409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30730" name="Picture 10">
            <a:extLst>
              <a:ext uri="{FF2B5EF4-FFF2-40B4-BE49-F238E27FC236}">
                <a16:creationId xmlns:a16="http://schemas.microsoft.com/office/drawing/2014/main" id="{A0B872BC-28C0-A54E-AA63-7E5EB06A4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1" y="2350223"/>
            <a:ext cx="3640872" cy="3798163"/>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EDA9FDC-2CCC-4F4E-A093-BEC8DFF63885}"/>
              </a:ext>
            </a:extLst>
          </p:cNvPr>
          <p:cNvSpPr/>
          <p:nvPr/>
        </p:nvSpPr>
        <p:spPr>
          <a:xfrm>
            <a:off x="4696159" y="1347179"/>
            <a:ext cx="4122350" cy="5209118"/>
          </a:xfrm>
          <a:prstGeom prst="rect">
            <a:avLst/>
          </a:prstGeom>
          <a:solidFill>
            <a:schemeClr val="bg1">
              <a:lumMod val="95000"/>
            </a:schemeClr>
          </a:solidFill>
        </p:spPr>
        <p:txBody>
          <a:bodyPr wrap="square">
            <a:spAutoFit/>
          </a:bodyPr>
          <a:lstStyle/>
          <a:p>
            <a:pPr marL="228600" indent="-228600">
              <a:lnSpc>
                <a:spcPct val="150000"/>
              </a:lnSpc>
              <a:spcBef>
                <a:spcPts val="200"/>
              </a:spcBef>
              <a:spcAft>
                <a:spcPts val="200"/>
              </a:spcAft>
              <a:buAutoNum type="arabicPeriod"/>
            </a:pPr>
            <a:r>
              <a:rPr lang="en-US" sz="1050" b="1" dirty="0"/>
              <a:t>Data is seasonal so selected SARIMA model. </a:t>
            </a:r>
          </a:p>
          <a:p>
            <a:pPr marL="228600" indent="-228600">
              <a:lnSpc>
                <a:spcPct val="150000"/>
              </a:lnSpc>
              <a:spcBef>
                <a:spcPts val="200"/>
              </a:spcBef>
              <a:spcAft>
                <a:spcPts val="200"/>
              </a:spcAft>
              <a:buAutoNum type="arabicPeriod"/>
            </a:pPr>
            <a:r>
              <a:rPr lang="en-US" sz="1050" b="1" dirty="0"/>
              <a:t>SARIMA Model.</a:t>
            </a:r>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endParaRPr lang="en-US" sz="1050" b="1" dirty="0"/>
          </a:p>
          <a:p>
            <a:pPr>
              <a:spcBef>
                <a:spcPts val="200"/>
              </a:spcBef>
              <a:spcAft>
                <a:spcPts val="200"/>
              </a:spcAft>
            </a:pPr>
            <a:r>
              <a:rPr lang="en-US" sz="1050" b="1" dirty="0"/>
              <a:t>3. Also for SARIMA model required Stationary Data.</a:t>
            </a:r>
          </a:p>
          <a:p>
            <a:pPr>
              <a:spcBef>
                <a:spcPts val="200"/>
              </a:spcBef>
              <a:spcAft>
                <a:spcPts val="200"/>
              </a:spcAft>
            </a:pPr>
            <a:r>
              <a:rPr lang="en-US" sz="1050" b="1" dirty="0"/>
              <a:t>        3.1 Statistical Test Dicky Fuller – Not Stationary.</a:t>
            </a:r>
          </a:p>
          <a:p>
            <a:pPr>
              <a:spcBef>
                <a:spcPts val="200"/>
              </a:spcBef>
              <a:spcAft>
                <a:spcPts val="200"/>
              </a:spcAft>
            </a:pPr>
            <a:r>
              <a:rPr lang="en-US" sz="1050" b="1" dirty="0"/>
              <a:t>        3.2 Differencing with 12 Month shift to make data stationary – Required 2-time differencing.</a:t>
            </a:r>
          </a:p>
          <a:p>
            <a:pPr>
              <a:spcBef>
                <a:spcPts val="200"/>
              </a:spcBef>
              <a:spcAft>
                <a:spcPts val="200"/>
              </a:spcAft>
            </a:pPr>
            <a:r>
              <a:rPr lang="en-US" sz="1050" b="1" dirty="0"/>
              <a:t>Hence: d, D = 2</a:t>
            </a:r>
          </a:p>
          <a:p>
            <a:pPr>
              <a:spcBef>
                <a:spcPts val="200"/>
              </a:spcBef>
              <a:spcAft>
                <a:spcPts val="200"/>
              </a:spcAft>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a:p>
            <a:pPr>
              <a:spcBef>
                <a:spcPts val="200"/>
              </a:spcBef>
              <a:spcAft>
                <a:spcPts val="200"/>
              </a:spcAft>
            </a:pPr>
            <a:endParaRPr lang="en-US" sz="1050" dirty="0"/>
          </a:p>
          <a:p>
            <a:pPr>
              <a:spcBef>
                <a:spcPts val="200"/>
              </a:spcBef>
              <a:spcAft>
                <a:spcPts val="200"/>
              </a:spcAft>
            </a:pPr>
            <a:endParaRPr lang="en-US" sz="1050" dirty="0"/>
          </a:p>
          <a:p>
            <a:pPr marL="171450" indent="-171450">
              <a:spcBef>
                <a:spcPts val="200"/>
              </a:spcBef>
              <a:spcAft>
                <a:spcPts val="200"/>
              </a:spcAft>
              <a:buFont typeface="Arial" panose="020B0604020202020204" pitchFamily="34" charset="0"/>
              <a:buChar char="•"/>
            </a:pPr>
            <a:endParaRPr lang="en-US" sz="1050" dirty="0"/>
          </a:p>
          <a:p>
            <a:pPr marL="171450" indent="-171450">
              <a:spcBef>
                <a:spcPts val="200"/>
              </a:spcBef>
              <a:spcAft>
                <a:spcPts val="200"/>
              </a:spcAft>
              <a:buFont typeface="Arial" panose="020B0604020202020204" pitchFamily="34" charset="0"/>
              <a:buChar char="•"/>
            </a:pPr>
            <a:endParaRPr lang="en-US" sz="1050" dirty="0"/>
          </a:p>
        </p:txBody>
      </p:sp>
      <p:grpSp>
        <p:nvGrpSpPr>
          <p:cNvPr id="17" name="Group 4">
            <a:extLst>
              <a:ext uri="{FF2B5EF4-FFF2-40B4-BE49-F238E27FC236}">
                <a16:creationId xmlns:a16="http://schemas.microsoft.com/office/drawing/2014/main" id="{E4968DCF-1470-2E4E-B011-9F559CFFAE66}"/>
              </a:ext>
            </a:extLst>
          </p:cNvPr>
          <p:cNvGrpSpPr>
            <a:grpSpLocks/>
          </p:cNvGrpSpPr>
          <p:nvPr/>
        </p:nvGrpSpPr>
        <p:grpSpPr bwMode="auto">
          <a:xfrm>
            <a:off x="4754881" y="1082903"/>
            <a:ext cx="4023360" cy="176213"/>
            <a:chOff x="247" y="716"/>
            <a:chExt cx="2528" cy="111"/>
          </a:xfrm>
        </p:grpSpPr>
        <p:sp>
          <p:nvSpPr>
            <p:cNvPr id="18" name="Line 5">
              <a:extLst>
                <a:ext uri="{FF2B5EF4-FFF2-40B4-BE49-F238E27FC236}">
                  <a16:creationId xmlns:a16="http://schemas.microsoft.com/office/drawing/2014/main" id="{F9557219-7F41-0145-8333-7AF85D885D44}"/>
                </a:ext>
              </a:extLst>
            </p:cNvPr>
            <p:cNvSpPr>
              <a:spLocks noChangeShapeType="1"/>
            </p:cNvSpPr>
            <p:nvPr/>
          </p:nvSpPr>
          <p:spPr bwMode="gray">
            <a:xfrm>
              <a:off x="247" y="778"/>
              <a:ext cx="2528" cy="0"/>
            </a:xfrm>
            <a:prstGeom prst="line">
              <a:avLst/>
            </a:prstGeom>
            <a:noFill/>
            <a:ln w="12700" cap="rnd">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NZ" sz="1200" b="0" i="0" u="none" strike="noStrike" kern="0" cap="none" spc="0" normalizeH="0" baseline="0" noProof="0" dirty="0">
                <a:ln>
                  <a:noFill/>
                </a:ln>
                <a:solidFill>
                  <a:srgbClr val="000000"/>
                </a:solidFill>
                <a:effectLst/>
                <a:uLnTx/>
                <a:uFillTx/>
              </a:endParaRPr>
            </a:p>
          </p:txBody>
        </p:sp>
        <p:sp>
          <p:nvSpPr>
            <p:cNvPr id="19" name="Rectangle 6">
              <a:extLst>
                <a:ext uri="{FF2B5EF4-FFF2-40B4-BE49-F238E27FC236}">
                  <a16:creationId xmlns:a16="http://schemas.microsoft.com/office/drawing/2014/main" id="{01C8EADC-0D6A-394F-9F56-FF33DC943D0F}"/>
                </a:ext>
              </a:extLst>
            </p:cNvPr>
            <p:cNvSpPr>
              <a:spLocks noChangeArrowheads="1"/>
            </p:cNvSpPr>
            <p:nvPr/>
          </p:nvSpPr>
          <p:spPr bwMode="gray">
            <a:xfrm>
              <a:off x="902" y="716"/>
              <a:ext cx="1178" cy="111"/>
            </a:xfrm>
            <a:prstGeom prst="rect">
              <a:avLst/>
            </a:prstGeom>
            <a:solidFill>
              <a:srgbClr val="FFFFFF"/>
            </a:solidFill>
            <a:ln>
              <a:noFill/>
            </a:ln>
            <a:effectLst/>
            <a:extLst>
              <a:ext uri="{91240B29-F687-4F45-9708-019B960494DF}">
                <a14:hiddenLine xmlns:a14="http://schemas.microsoft.com/office/drawing/2010/main" w="12700" cap="rnd"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72000" bIns="0" anchor="ctr" anchorCtr="1">
              <a:spAutoFit/>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50000"/>
                </a:spcBef>
                <a:spcAft>
                  <a:spcPct val="0"/>
                </a:spcAft>
                <a:defRPr sz="1200">
                  <a:solidFill>
                    <a:schemeClr val="tx1"/>
                  </a:solidFill>
                  <a:latin typeface="Arial" panose="020B0604020202020204" pitchFamily="34" charset="0"/>
                </a:defRPr>
              </a:lvl6pPr>
              <a:lvl7pPr marL="2971800" indent="-228600" eaLnBrk="0" fontAlgn="base" hangingPunct="0">
                <a:spcBef>
                  <a:spcPct val="50000"/>
                </a:spcBef>
                <a:spcAft>
                  <a:spcPct val="0"/>
                </a:spcAft>
                <a:defRPr sz="1200">
                  <a:solidFill>
                    <a:schemeClr val="tx1"/>
                  </a:solidFill>
                  <a:latin typeface="Arial" panose="020B0604020202020204" pitchFamily="34" charset="0"/>
                </a:defRPr>
              </a:lvl7pPr>
              <a:lvl8pPr marL="3429000" indent="-228600" eaLnBrk="0" fontAlgn="base" hangingPunct="0">
                <a:spcBef>
                  <a:spcPct val="50000"/>
                </a:spcBef>
                <a:spcAft>
                  <a:spcPct val="0"/>
                </a:spcAft>
                <a:defRPr sz="1200">
                  <a:solidFill>
                    <a:schemeClr val="tx1"/>
                  </a:solidFill>
                  <a:latin typeface="Arial" panose="020B0604020202020204" pitchFamily="34" charset="0"/>
                </a:defRPr>
              </a:lvl8pPr>
              <a:lvl9pPr marL="3886200" indent="-228600" eaLnBrk="0" fontAlgn="base" hangingPunct="0">
                <a:spcBef>
                  <a:spcPct val="50000"/>
                </a:spcBef>
                <a:spcAft>
                  <a:spcPct val="0"/>
                </a:spcAft>
                <a:defRPr sz="1200">
                  <a:solidFill>
                    <a:schemeClr val="tx1"/>
                  </a:solidFill>
                  <a:latin typeface="Arial" panose="020B0604020202020204" pitchFamily="34" charset="0"/>
                </a:defRPr>
              </a:lvl9pPr>
            </a:lstStyle>
            <a:p>
              <a:pPr lvl="0" algn="ctr" eaLnBrk="0" fontAlgn="base" hangingPunct="0">
                <a:lnSpc>
                  <a:spcPct val="95000"/>
                </a:lnSpc>
                <a:spcBef>
                  <a:spcPct val="0"/>
                </a:spcBef>
                <a:spcAft>
                  <a:spcPct val="0"/>
                </a:spcAft>
              </a:pPr>
              <a:r>
                <a:rPr lang="en-GB" altLang="en-US" b="1" kern="0" dirty="0">
                  <a:solidFill>
                    <a:srgbClr val="000000"/>
                  </a:solidFill>
                </a:rPr>
                <a:t>Step 2: Model Selection</a:t>
              </a:r>
            </a:p>
          </p:txBody>
        </p:sp>
      </p:grpSp>
      <p:pic>
        <p:nvPicPr>
          <p:cNvPr id="20" name="Picture 6" descr="Time Series Forecasting with SARIMA in Python | by Marco Peixeiro | Towards  Data Science">
            <a:extLst>
              <a:ext uri="{FF2B5EF4-FFF2-40B4-BE49-F238E27FC236}">
                <a16:creationId xmlns:a16="http://schemas.microsoft.com/office/drawing/2014/main" id="{7F539B7B-6465-6442-BBE0-A1F9112BC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0912" y="1983036"/>
            <a:ext cx="3811835" cy="593400"/>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a:extLst>
              <a:ext uri="{FF2B5EF4-FFF2-40B4-BE49-F238E27FC236}">
                <a16:creationId xmlns:a16="http://schemas.microsoft.com/office/drawing/2014/main" id="{BCBB7903-0D81-DF49-8400-820D61302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7535" y="3959437"/>
            <a:ext cx="3978052" cy="1980717"/>
          </a:xfrm>
          <a:prstGeom prst="rect">
            <a:avLst/>
          </a:prstGeom>
          <a:noFill/>
          <a:extLst>
            <a:ext uri="{909E8E84-426E-40DD-AFC4-6F175D3DCCD1}">
              <a14:hiddenFill xmlns:a14="http://schemas.microsoft.com/office/drawing/2010/main">
                <a:solidFill>
                  <a:srgbClr val="FFFFFF"/>
                </a:solidFill>
              </a14:hiddenFill>
            </a:ext>
          </a:extLst>
        </p:spPr>
      </p:pic>
      <p:pic>
        <p:nvPicPr>
          <p:cNvPr id="30738" name="Picture 18">
            <a:extLst>
              <a:ext uri="{FF2B5EF4-FFF2-40B4-BE49-F238E27FC236}">
                <a16:creationId xmlns:a16="http://schemas.microsoft.com/office/drawing/2014/main" id="{DC4009C7-A7C9-FD46-A059-C198C874EE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11"/>
          <a:stretch/>
        </p:blipFill>
        <p:spPr bwMode="auto">
          <a:xfrm>
            <a:off x="4790912" y="3936808"/>
            <a:ext cx="3978052" cy="202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257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7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7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SDJ Layout">
  <a:themeElements>
    <a:clrScheme name="US Deloitte Color">
      <a:dk1>
        <a:sysClr val="windowText" lastClr="000000"/>
      </a:dk1>
      <a:lt1>
        <a:sysClr val="window" lastClr="FFFFFF"/>
      </a:lt1>
      <a:dk2>
        <a:srgbClr val="313131"/>
      </a:dk2>
      <a:lt2>
        <a:srgbClr val="8C8C8C"/>
      </a:lt2>
      <a:accent1>
        <a:srgbClr val="002776"/>
      </a:accent1>
      <a:accent2>
        <a:srgbClr val="81BC00"/>
      </a:accent2>
      <a:accent3>
        <a:srgbClr val="00A1DE"/>
      </a:accent3>
      <a:accent4>
        <a:srgbClr val="3C8A2E"/>
      </a:accent4>
      <a:accent5>
        <a:srgbClr val="72C7E7"/>
      </a:accent5>
      <a:accent6>
        <a:srgbClr val="BDD203"/>
      </a:accent6>
      <a:hlink>
        <a:srgbClr val="00A1DE"/>
      </a:hlink>
      <a:folHlink>
        <a:srgbClr val="72C7E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4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extLst>
    <a:ext uri="{05A4C25C-085E-4340-85A3-A5531E510DB2}">
      <thm15:themeFamily xmlns:thm15="http://schemas.microsoft.com/office/thememl/2012/main" name="US_Timesaver.pptx" id="{328DEE6A-A28F-47B6-B129-B131313CEDB1}" vid="{CCD60F2F-4D9C-4F57-BB97-3B8DF6E2F7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uthor_selected xmlns="http://schemas.microsoft.com/sharepoint/v3">
      <UserInfo>
        <DisplayName>Tay, Adrian (US - Los Angeles)</DisplayName>
        <AccountId>15075</AccountId>
        <AccountType/>
      </UserInfo>
    </Author_selected>
    <Local_x0020_Internal_x0020_ServiceTaxHTField0 xmlns="7AF0C9C1-571A-469E-93FE-640E88AEF1EC">
      <Terms xmlns="http://schemas.microsoft.com/office/infopath/2007/PartnerControls"/>
    </Local_x0020_Internal_x0020_ServiceTaxHTField0>
    <Abstract xmlns="513ae4d5-443f-4bc1-9f25-8f68dc5aa0c0">Playbook to help provide an initial point of reference to engage clients in predictive analytics discussions.</Abstract>
    <DescriptionHTML xmlns="http://schemas.microsoft.com/sharepoint/v3" xsi:nil="true"/>
    <Global_x0020_Internal_x0020_ServiceTaxHTField0 xmlns="7AF0C9C1-571A-469E-93FE-640E88AEF1EC">
      <Terms xmlns="http://schemas.microsoft.com/office/infopath/2007/PartnerControls"/>
    </Global_x0020_Internal_x0020_ServiceTaxHTField0>
    <ContentDate xmlns="513ae4d5-443f-4bc1-9f25-8f68dc5aa0c0">2015-03-05T00:00:00+00:00</ContentDate>
    <Loc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United States:Learning:Job Aids</TermName>
          <TermId xmlns="http://schemas.microsoft.com/office/infopath/2007/PartnerControls">2f1818ad-7233-4bb9-b841-6399f66eb6b4</TermId>
        </TermInfo>
      </Terms>
    </Local_x0020_Content_x0020_TypeTaxHTField0>
    <Client xmlns="http://schemas.microsoft.com/sharepoint/v3" xsi:nil="true"/>
    <i67d27b5dd1e4ed29b03622e76ee750b xmlns="a3273937-55e7-450c-ac1f-0f7de532f690">
      <Terms xmlns="http://schemas.microsoft.com/office/infopath/2007/PartnerControls"/>
    </i67d27b5dd1e4ed29b03622e76ee750b>
    <Primary_x0020_Global_x0020_IndustTaxHTField0 xmlns="83DDB362-4C05-4E52-A8D9-EF2F47978B8D">
      <Terms xmlns="http://schemas.microsoft.com/office/infopath/2007/PartnerControls"/>
    </Primary_x0020_Global_x0020_IndustTaxHTField0>
    <ClientID xmlns="a3273937-55e7-450c-ac1f-0f7de532f690" xsi:nil="true"/>
    <IPCO_x0020_DesignationTaxHTField0 xmlns="0DBE4740-AD0E-4EAB-9055-8EB1C48284D9">
      <Terms xmlns="http://schemas.microsoft.com/office/infopath/2007/PartnerControls">
        <TermInfo xmlns="http://schemas.microsoft.com/office/infopath/2007/PartnerControls">
          <TermName xmlns="http://schemas.microsoft.com/office/infopath/2007/PartnerControls">May be edited, used internally or to perform client engagements, and disclosed to third parties on a limited basis (Category C)</TermName>
          <TermId xmlns="http://schemas.microsoft.com/office/infopath/2007/PartnerControls">025f40cd-f55a-4ddf-b652-e7ea1ca486ca</TermId>
        </TermInfo>
      </Terms>
    </IPCO_x0020_DesignationTaxHTField0>
    <BusinessTitle xmlns="513ae4d5-443f-4bc1-9f25-8f68dc5aa0c0">Strategy and Operation Finance Predictive Analytics Playbook</BusinessTitle>
    <Primary_x0020_Local_x0020_IndustTaxHTField0 xmlns="83DDB362-4C05-4E52-A8D9-EF2F47978B8D">
      <Terms xmlns="http://schemas.microsoft.com/office/infopath/2007/PartnerControls"/>
    </Primary_x0020_Local_x0020_IndustTaxHTField0>
    <Author_entered xmlns="http://schemas.microsoft.com/sharepoint/v3" xsi:nil="true"/>
    <Contributor xmlns="http://schemas.microsoft.com/sharepoint/v3">
      <UserInfo>
        <DisplayName>Marshall, Amy (US - Chicago)</DisplayName>
        <AccountId>52125</AccountId>
        <AccountType/>
      </UserInfo>
    </Contributor>
    <Glob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Learning:Job Aids</TermName>
          <TermId xmlns="http://schemas.microsoft.com/office/infopath/2007/PartnerControls">c2546da1-1225-46ca-9aa3-128c3e32f4df</TermId>
        </TermInfo>
      </Terms>
    </Global_x0020_Content_x0020_TypeTaxHTField0>
    <Primary_x0020_Global_x0020_ClientTaxHTField0 xmlns="7D1768DD-F29E-4DC2-9191-F2636B9FA92C">
      <Terms xmlns="http://schemas.microsoft.com/office/infopath/2007/PartnerControls">
        <TermInfo xmlns="http://schemas.microsoft.com/office/infopath/2007/PartnerControls">
          <TermName xmlns="http://schemas.microsoft.com/office/infopath/2007/PartnerControls">Integrated Market Offerings:Finance Transformation</TermName>
          <TermId xmlns="http://schemas.microsoft.com/office/infopath/2007/PartnerControls">28fa9067-693f-46d4-a249-69f225132754</TermId>
        </TermInfo>
      </Terms>
    </Primary_x0020_Global_x0020_ClientTaxHTField0>
    <Applicable_x0020_GeographyTaxHTField0 xmlns="5A51C775-C49C-428B-8C1E-2F89178D00F4">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f12aef73-b423-4016-a43f-15722d3a0a5e</TermId>
        </TermInfo>
      </Terms>
    </Applicable_x0020_GeographyTaxHTField0>
    <KAM_x0020_LanguageTaxHTField0 xmlns="39C40E9B-856B-46A7-8793-65A6FC1828D8">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b169a262-1aaa-4ccb-9acf-78a36c1d9bab</TermId>
        </TermInfo>
      </Terms>
    </KAM_x0020_LanguageTaxHTField0>
    <Secondary_x0020_Local_x0020_InduTaxHTField0 xmlns="546D9DE3-080E-4EC6-B7DD-508C11F603C7">
      <Terms xmlns="http://schemas.microsoft.com/office/infopath/2007/PartnerControls"/>
    </Secondary_x0020_Local_x0020_InduTaxHTField0>
    <TaxCatchAll xmlns="a3273937-55e7-450c-ac1f-0f7de532f690">
      <Value>10965</Value>
      <Value>9221</Value>
      <Value>16</Value>
      <Value>10966</Value>
      <Value>477</Value>
      <Value>10964</Value>
      <Value>4447</Value>
      <Value>375</Value>
      <Value>1</Value>
    </TaxCatchAll>
    <ClientLukup xmlns="a3273937-55e7-450c-ac1f-0f7de532f690" xsi:nil="true"/>
    <Geography_x0020_of_x0020_OriginTaxHTField0 xmlns="994E32D3-2E21-4611-87E1-D68FC0813440">
      <Terms xmlns="http://schemas.microsoft.com/office/infopath/2007/PartnerControls">
        <TermInfo xmlns="http://schemas.microsoft.com/office/infopath/2007/PartnerControls">
          <TermName xmlns="http://schemas.microsoft.com/office/infopath/2007/PartnerControls">Americas (Region):Americas:United States (MF):United States</TermName>
          <TermId xmlns="http://schemas.microsoft.com/office/infopath/2007/PartnerControls">8cb0099f-1dbf-4b3c-9b7f-d98051a79fa3</TermId>
        </TermInfo>
      </Terms>
    </Geography_x0020_of_x0020_OriginTaxHTField0>
    <Secondary_x0020_Global_x0020_ClieTaxHTField0 xmlns="3A0186DE-B11E-4A29-9C82-428D45BCA71F">
      <Terms xmlns="http://schemas.microsoft.com/office/infopath/2007/PartnerControls"/>
    </Secondary_x0020_Global_x0020_ClieTaxHTField0>
    <Primary_x0020_Local_x0020_ClientTaxHTField0 xmlns="7D1768DD-F29E-4DC2-9191-F2636B9FA92C">
      <Terms xmlns="http://schemas.microsoft.com/office/infopath/2007/PartnerControls">
        <TermInfo xmlns="http://schemas.microsoft.com/office/infopath/2007/PartnerControls">
          <TermName xmlns="http://schemas.microsoft.com/office/infopath/2007/PartnerControls">United States:Integrated Market Offerings:Finance Transformation</TermName>
          <TermId xmlns="http://schemas.microsoft.com/office/infopath/2007/PartnerControls">0089e002-b11e-4adc-93f7-bc19e9e66876</TermId>
        </TermInfo>
      </Terms>
    </Primary_x0020_Local_x0020_ClientTaxHTField0>
    <Secondary_x0020_Global_x0020_InduTaxHTField0 xmlns="546D9DE3-080E-4EC6-B7DD-508C11F603C7">
      <Terms xmlns="http://schemas.microsoft.com/office/infopath/2007/PartnerControls"/>
    </Secondary_x0020_Global_x0020_InduTaxHTField0>
    <Secondary_x0020_Local_x0020_ClieTaxHTField0 xmlns="3A0186DE-B11E-4A29-9C82-428D45BCA71F">
      <Terms xmlns="http://schemas.microsoft.com/office/infopath/2007/PartnerControls"/>
    </Secondary_x0020_Local_x0020_Cli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New Document" ma:contentTypeID="0x0101002880177DFDC248C38C745E1D664A5FC5009468A19E74275348838589BEFD6A9573" ma:contentTypeVersion="18" ma:contentTypeDescription="Create a new Document" ma:contentTypeScope="" ma:versionID="7079519e334c9a66deda8a1347ef3fc3">
  <xsd:schema xmlns:xsd="http://www.w3.org/2001/XMLSchema" xmlns:xs="http://www.w3.org/2001/XMLSchema" xmlns:p="http://schemas.microsoft.com/office/2006/metadata/properties" xmlns:ns1="http://schemas.microsoft.com/sharepoint/v3" xmlns:ns2="513ae4d5-443f-4bc1-9f25-8f68dc5aa0c0" xmlns:ns3="7AF0C9C1-571A-469E-93FE-640E88AEF1EC" xmlns:ns4="a3273937-55e7-450c-ac1f-0f7de532f690" xmlns:ns5="994E32D3-2E21-4611-87E1-D68FC0813440" xmlns:ns6="8DD08C88-CC4C-4D35-9129-A70DAA36BE5E" xmlns:ns7="83DDB362-4C05-4E52-A8D9-EF2F47978B8D" xmlns:ns8="7D1768DD-F29E-4DC2-9191-F2636B9FA92C" xmlns:ns9="0DBE4740-AD0E-4EAB-9055-8EB1C48284D9" xmlns:ns10="39C40E9B-856B-46A7-8793-65A6FC1828D8" xmlns:ns11="3A0186DE-B11E-4A29-9C82-428D45BCA71F" xmlns:ns12="546D9DE3-080E-4EC6-B7DD-508C11F603C7" xmlns:ns13="5A51C775-C49C-428B-8C1E-2F89178D00F4" targetNamespace="http://schemas.microsoft.com/office/2006/metadata/properties" ma:root="true" ma:fieldsID="1b407a3848be75540e2099a7d6599f39" ns1:_="" ns2:_="" ns3:_="" ns4:_="" ns5:_="" ns6:_="" ns7:_="" ns8:_="" ns9:_="" ns10:_="" ns11:_="" ns12:_="" ns13:_="">
    <xsd:import namespace="http://schemas.microsoft.com/sharepoint/v3"/>
    <xsd:import namespace="513ae4d5-443f-4bc1-9f25-8f68dc5aa0c0"/>
    <xsd:import namespace="7AF0C9C1-571A-469E-93FE-640E88AEF1EC"/>
    <xsd:import namespace="a3273937-55e7-450c-ac1f-0f7de532f690"/>
    <xsd:import namespace="994E32D3-2E21-4611-87E1-D68FC0813440"/>
    <xsd:import namespace="8DD08C88-CC4C-4D35-9129-A70DAA36BE5E"/>
    <xsd:import namespace="83DDB362-4C05-4E52-A8D9-EF2F47978B8D"/>
    <xsd:import namespace="7D1768DD-F29E-4DC2-9191-F2636B9FA92C"/>
    <xsd:import namespace="0DBE4740-AD0E-4EAB-9055-8EB1C48284D9"/>
    <xsd:import namespace="39C40E9B-856B-46A7-8793-65A6FC1828D8"/>
    <xsd:import namespace="3A0186DE-B11E-4A29-9C82-428D45BCA71F"/>
    <xsd:import namespace="546D9DE3-080E-4EC6-B7DD-508C11F603C7"/>
    <xsd:import namespace="5A51C775-C49C-428B-8C1E-2F89178D00F4"/>
    <xsd:element name="properties">
      <xsd:complexType>
        <xsd:sequence>
          <xsd:element name="documentManagement">
            <xsd:complexType>
              <xsd:all>
                <xsd:element ref="ns1:DescriptionHTML" minOccurs="0"/>
                <xsd:element ref="ns1:Author_selected" minOccurs="0"/>
                <xsd:element ref="ns3:Global_x0020_Internal_x0020_ServiceTaxHTField0" minOccurs="0"/>
                <xsd:element ref="ns4:TaxCatchAll" minOccurs="0"/>
                <xsd:element ref="ns4:TaxCatchAllLabel" minOccurs="0"/>
                <xsd:element ref="ns5:Geography_x0020_of_x0020_OriginTaxHTField0" minOccurs="0"/>
                <xsd:element ref="ns6:Local_x0020_Content_x0020_TypeTaxHTField0" minOccurs="0"/>
                <xsd:element ref="ns1:Client" minOccurs="0"/>
                <xsd:element ref="ns3:Local_x0020_Internal_x0020_ServiceTaxHTField0" minOccurs="0"/>
                <xsd:element ref="ns6:Global_x0020_Content_x0020_TypeTaxHTField0" minOccurs="0"/>
                <xsd:element ref="ns2:Abstract" minOccurs="0"/>
                <xsd:element ref="ns7:Primary_x0020_Global_x0020_IndustTaxHTField0" minOccurs="0"/>
                <xsd:element ref="ns8:Primary_x0020_Global_x0020_ClientTaxHTField0" minOccurs="0"/>
                <xsd:element ref="ns4:ClientLukup" minOccurs="0"/>
                <xsd:element ref="ns4:ClientID" minOccurs="0"/>
                <xsd:element ref="ns9:IPCO_x0020_DesignationTaxHTField0" minOccurs="0"/>
                <xsd:element ref="ns2:BusinessTitle"/>
                <xsd:element ref="ns10:KAM_x0020_LanguageTaxHTField0" minOccurs="0"/>
                <xsd:element ref="ns7:Primary_x0020_Local_x0020_IndustTaxHTField0" minOccurs="0"/>
                <xsd:element ref="ns1:Author_entered" minOccurs="0"/>
                <xsd:element ref="ns4:i67d27b5dd1e4ed29b03622e76ee750b" minOccurs="0"/>
                <xsd:element ref="ns11:Secondary_x0020_Global_x0020_ClieTaxHTField0" minOccurs="0"/>
                <xsd:element ref="ns12:Secondary_x0020_Local_x0020_InduTaxHTField0" minOccurs="0"/>
                <xsd:element ref="ns13:Applicable_x0020_GeographyTaxHTField0" minOccurs="0"/>
                <xsd:element ref="ns1:Contributor"/>
                <xsd:element ref="ns8:Primary_x0020_Local_x0020_ClientTaxHTField0" minOccurs="0"/>
                <xsd:element ref="ns12:Secondary_x0020_Global_x0020_InduTaxHTField0" minOccurs="0"/>
                <xsd:element ref="ns11:Secondary_x0020_Local_x0020_ClieTaxHTField0" minOccurs="0"/>
                <xsd:element ref="ns2:ContentDat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escriptionHTML" ma:index="8" nillable="true" ma:displayName="KAM Description" ma:internalName="DescriptionHTML">
      <xsd:simpleType>
        <xsd:restriction base="dms:Unknown"/>
      </xsd:simpleType>
    </xsd:element>
    <xsd:element name="Author_selected" ma:index="24" nillable="true" ma:displayName="KAM Author" ma:list="UserInfo" ma:SharePointGroup="0" ma:internalName="Author_selected"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 ma:index="33" nillable="true" ma:displayName="Client (text)" ma:internalName="Client" ma:readOnly="false">
      <xsd:simpleType>
        <xsd:restriction base="dms:Text">
          <xsd:maxLength value="255"/>
        </xsd:restriction>
      </xsd:simpleType>
    </xsd:element>
    <xsd:element name="Author_entered" ma:index="52" nillable="true" ma:displayName="KAM Author (text)" ma:internalName="Author_entered" ma:readOnly="false">
      <xsd:simpleType>
        <xsd:restriction base="dms:Text">
          <xsd:maxLength value="255"/>
        </xsd:restriction>
      </xsd:simpleType>
    </xsd:element>
    <xsd:element name="Contributor" ma:index="61" ma:displayName="KAM Contributor" ma:list="UserInfo" ma:SharePointGroup="0" ma:internalName="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13ae4d5-443f-4bc1-9f25-8f68dc5aa0c0" elementFormDefault="qualified">
    <xsd:import namespace="http://schemas.microsoft.com/office/2006/documentManagement/types"/>
    <xsd:import namespace="http://schemas.microsoft.com/office/infopath/2007/PartnerControls"/>
    <xsd:element name="Abstract" ma:index="38" nillable="true" ma:displayName="Abstract" ma:internalName="Abstract" ma:readOnly="false">
      <xsd:simpleType>
        <xsd:restriction base="dms:Note">
          <xsd:maxLength value="150"/>
        </xsd:restriction>
      </xsd:simpleType>
    </xsd:element>
    <xsd:element name="BusinessTitle" ma:index="47" ma:displayName="Business Title" ma:indexed="true" ma:internalName="BusinessTitle" ma:readOnly="false">
      <xsd:simpleType>
        <xsd:restriction base="dms:Text"/>
      </xsd:simpleType>
    </xsd:element>
    <xsd:element name="ContentDate" ma:index="68" ma:displayName="Content Date" ma:format="DateOnly" ma:indexed="true" ma:internalName="Content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AF0C9C1-571A-469E-93FE-640E88AEF1EC" elementFormDefault="qualified">
    <xsd:import namespace="http://schemas.microsoft.com/office/2006/documentManagement/types"/>
    <xsd:import namespace="http://schemas.microsoft.com/office/infopath/2007/PartnerControls"/>
    <xsd:element name="Global_x0020_Internal_x0020_ServiceTaxHTField0" ma:index="25" nillable="true" ma:taxonomy="true" ma:internalName="Global_x0020_Internal_x0020_ServiceTaxHTField" ma:taxonomyFieldName="Global_x0020_Internal_x0020_Service" ma:displayName="Global Internal Service" ma:readOnly="false" ma:default="" ma:fieldId="{78949fba-bdc1-4268-a377-2819f8f8cc22}" ma:taxonomyMulti="true" ma:sspId="155bb128-613e-4099-96fa-4403fd0cc87b" ma:termSetId="2d964c90-0fcb-4b60-9702-531635f17251" ma:anchorId="00000000-0000-0000-0000-000000000000" ma:open="false" ma:isKeyword="false">
      <xsd:complexType>
        <xsd:sequence>
          <xsd:element ref="pc:Terms" minOccurs="0" maxOccurs="1"/>
        </xsd:sequence>
      </xsd:complexType>
    </xsd:element>
    <xsd:element name="Local_x0020_Internal_x0020_ServiceTaxHTField0" ma:index="34" nillable="true" ma:taxonomy="true" ma:internalName="Local_x0020_Internal_x0020_ServiceTaxHTField" ma:taxonomyFieldName="Local_x0020_Internal_x0020_Service" ma:displayName="Local Internal Service" ma:readOnly="false" ma:default="" ma:fieldId="{3c6b9500-9e92-4dc8-ac80-766b07b1a639}" ma:taxonomyMulti="true" ma:sspId="155bb128-613e-4099-96fa-4403fd0cc87b" ma:termSetId="a6913820-b621-4796-b77e-fe7afb08f41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3273937-55e7-450c-ac1f-0f7de532f690" elementFormDefault="qualified">
    <xsd:import namespace="http://schemas.microsoft.com/office/2006/documentManagement/types"/>
    <xsd:import namespace="http://schemas.microsoft.com/office/infopath/2007/PartnerControls"/>
    <xsd:element name="TaxCatchAll" ma:index="26" nillable="true" ma:displayName="Taxonomy Catch All Column" ma:description="" ma:hidden="true" ma:list="{35e094c5-d8f1-4f15-bff1-bc665dc24d7d}" ma:internalName="TaxCatchAll" ma:showField="CatchAllData" ma:web="a3273937-55e7-450c-ac1f-0f7de532f690">
      <xsd:complexType>
        <xsd:complexContent>
          <xsd:extension base="dms:MultiChoiceLookup">
            <xsd:sequence>
              <xsd:element name="Value" type="dms:Lookup" maxOccurs="unbounded" minOccurs="0" nillable="true"/>
            </xsd:sequence>
          </xsd:extension>
        </xsd:complexContent>
      </xsd:complexType>
    </xsd:element>
    <xsd:element name="TaxCatchAllLabel" ma:index="27" nillable="true" ma:displayName="Taxonomy Catch All Column1" ma:hidden="true" ma:list="{35e094c5-d8f1-4f15-bff1-bc665dc24d7d}" ma:internalName="TaxCatchAllLabel" ma:readOnly="true" ma:showField="CatchAllDataLabel" ma:web="a3273937-55e7-450c-ac1f-0f7de532f690">
      <xsd:complexType>
        <xsd:complexContent>
          <xsd:extension base="dms:MultiChoiceLookup">
            <xsd:sequence>
              <xsd:element name="Value" type="dms:Lookup" maxOccurs="unbounded" minOccurs="0" nillable="true"/>
            </xsd:sequence>
          </xsd:extension>
        </xsd:complexContent>
      </xsd:complexType>
    </xsd:element>
    <xsd:element name="ClientLukup" ma:index="43" nillable="true" ma:displayName="Client" ma:internalName="ClientLukup" ma:readOnly="false">
      <xsd:simpleType>
        <xsd:restriction base="dms:Text"/>
      </xsd:simpleType>
    </xsd:element>
    <xsd:element name="ClientID" ma:index="44" nillable="true" ma:displayName="ClientID" ma:internalName="ClientID" ma:readOnly="false">
      <xsd:simpleType>
        <xsd:restriction base="dms:Text"/>
      </xsd:simpleType>
    </xsd:element>
    <xsd:element name="i67d27b5dd1e4ed29b03622e76ee750b" ma:index="53" nillable="true" ma:taxonomy="true" ma:internalName="i67d27b5dd1e4ed29b03622e76ee750b" ma:taxonomyFieldName="Badge" ma:displayName="Badge" ma:readOnly="false" ma:fieldId="{267d27b5-dd1e-4ed2-9b03-622e76ee750b}" ma:taxonomyMulti="true" ma:sspId="6fbc8ed7-f359-45a5-bf77-267ed0eb5b96" ma:termSetId="7a48158d-64ca-4430-ad6d-4a8049ec2f5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94E32D3-2E21-4611-87E1-D68FC0813440" elementFormDefault="qualified">
    <xsd:import namespace="http://schemas.microsoft.com/office/2006/documentManagement/types"/>
    <xsd:import namespace="http://schemas.microsoft.com/office/infopath/2007/PartnerControls"/>
    <xsd:element name="Geography_x0020_of_x0020_OriginTaxHTField0" ma:index="29" ma:taxonomy="true" ma:internalName="Geography_x0020_of_x0020_OriginT" ma:taxonomyFieldName="Geography_x0020_of_x0020_Origin" ma:displayName="Geography of Origin" ma:indexed="true" ma:readOnly="false" ma:default="" ma:fieldId="{7a66e3fe-fcb6-4ce2-854d-45e09459c5a7}" ma:sspId="155bb128-613e-4099-96fa-4403fd0cc87b" ma:termSetId="e4340256-abf0-49e3-8918-ff7cf781b3e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DD08C88-CC4C-4D35-9129-A70DAA36BE5E" elementFormDefault="qualified">
    <xsd:import namespace="http://schemas.microsoft.com/office/2006/documentManagement/types"/>
    <xsd:import namespace="http://schemas.microsoft.com/office/infopath/2007/PartnerControls"/>
    <xsd:element name="Local_x0020_Content_x0020_TypeTaxHTField0" ma:index="31" ma:taxonomy="true" ma:internalName="Local_x0020_Content_x0020_TypeTa" ma:taxonomyFieldName="Local_x0020_Content_x0020_Type" ma:displayName="Local Content Type" ma:indexed="true" ma:readOnly="false" ma:default="" ma:fieldId="{2366867c-77cd-4933-afd3-42beb1b807cf}" ma:sspId="155bb128-613e-4099-96fa-4403fd0cc87b" ma:termSetId="71325c3c-855f-4016-ae90-48a98c58e6a3" ma:anchorId="00000000-0000-0000-0000-000000000000" ma:open="false" ma:isKeyword="false">
      <xsd:complexType>
        <xsd:sequence>
          <xsd:element ref="pc:Terms" minOccurs="0" maxOccurs="1"/>
        </xsd:sequence>
      </xsd:complexType>
    </xsd:element>
    <xsd:element name="Global_x0020_Content_x0020_TypeTaxHTField0" ma:index="36" ma:taxonomy="true" ma:internalName="Global_x0020_Content_x0020_TypeTa" ma:taxonomyFieldName="Global_x0020_Content_x0020_Type" ma:displayName="Global Content Type" ma:indexed="true" ma:readOnly="false" ma:default="" ma:fieldId="{fcc52b76-f36e-4614-8493-5412b2f37375}" ma:sspId="155bb128-613e-4099-96fa-4403fd0cc87b" ma:termSetId="c1d74e5f-813e-428a-9d1d-e00dfcad313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3DDB362-4C05-4E52-A8D9-EF2F47978B8D" elementFormDefault="qualified">
    <xsd:import namespace="http://schemas.microsoft.com/office/2006/documentManagement/types"/>
    <xsd:import namespace="http://schemas.microsoft.com/office/infopath/2007/PartnerControls"/>
    <xsd:element name="Primary_x0020_Global_x0020_IndustTaxHTField0" ma:index="39" nillable="true" ma:taxonomy="true" ma:internalName="Primary_x0020_Global_x0020_Indust0" ma:taxonomyFieldName="Primary_x0020_Global_x0020_Indust" ma:displayName="Primary Global Industry" ma:indexed="true" ma:readOnly="false" ma:default="" ma:fieldId="{9829ff8e-6819-48cd-ae85-b2213487d9e6}" ma:sspId="155bb128-613e-4099-96fa-4403fd0cc87b" ma:termSetId="30ef725a-a352-4b6b-b897-20d376f351a7" ma:anchorId="00000000-0000-0000-0000-000000000000" ma:open="false" ma:isKeyword="false">
      <xsd:complexType>
        <xsd:sequence>
          <xsd:element ref="pc:Terms" minOccurs="0" maxOccurs="1"/>
        </xsd:sequence>
      </xsd:complexType>
    </xsd:element>
    <xsd:element name="Primary_x0020_Local_x0020_IndustTaxHTField0" ma:index="50" nillable="true" ma:taxonomy="true" ma:internalName="Primary_x0020_Local_x0020_Indust0" ma:taxonomyFieldName="Primary_x0020_Local_x0020_Indust" ma:displayName="Primary Local Industry" ma:indexed="true" ma:readOnly="false" ma:default="" ma:fieldId="{6b32ec70-79ed-4643-bd98-fe19e9037b23}" ma:sspId="155bb128-613e-4099-96fa-4403fd0cc87b" ma:termSetId="0f50edd8-f180-4274-afbc-8048378743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1768DD-F29E-4DC2-9191-F2636B9FA92C" elementFormDefault="qualified">
    <xsd:import namespace="http://schemas.microsoft.com/office/2006/documentManagement/types"/>
    <xsd:import namespace="http://schemas.microsoft.com/office/infopath/2007/PartnerControls"/>
    <xsd:element name="Primary_x0020_Global_x0020_ClientTaxHTField0" ma:index="41" nillable="true" ma:taxonomy="true" ma:internalName="Primary_x0020_Global_x0020_Client0" ma:taxonomyFieldName="Primary_x0020_Global_x0020_Client" ma:displayName="Primary Global Client Service" ma:indexed="true" ma:readOnly="false" ma:default="" ma:fieldId="{6fa21800-7e1f-46b0-9b6b-749847137ef7}"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Primary_x0020_Local_x0020_ClientTaxHTField0" ma:index="62" nillable="true" ma:taxonomy="true" ma:internalName="Primary_x0020_Local_x0020_Client0" ma:taxonomyFieldName="Primary_x0020_Local_x0020_Client" ma:displayName="Primary Local Client Service" ma:indexed="true" ma:readOnly="false" ma:default="" ma:fieldId="{d67f870b-bb8f-4192-92b2-8d437da53387}"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DBE4740-AD0E-4EAB-9055-8EB1C48284D9" elementFormDefault="qualified">
    <xsd:import namespace="http://schemas.microsoft.com/office/2006/documentManagement/types"/>
    <xsd:import namespace="http://schemas.microsoft.com/office/infopath/2007/PartnerControls"/>
    <xsd:element name="IPCO_x0020_DesignationTaxHTField0" ma:index="45" nillable="true" ma:taxonomy="true" ma:internalName="IPCO_x0020_DesignationTaxHTField" ma:taxonomyFieldName="IPCO_x0020_Designation" ma:displayName="IPCO Designation" ma:readOnly="false" ma:default="377;#May be edited and used internally or externally for any purpose (Category D)|f8400f62-65c9-4658-9900-b0ea185e4722" ma:fieldId="{310648f3-cc93-44e0-b643-60c4ef2fcc62}" ma:sspId="155bb128-613e-4099-96fa-4403fd0cc87b" ma:termSetId="4cc4a969-8de7-4bb8-953e-ed88518a96a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C40E9B-856B-46A7-8793-65A6FC1828D8" elementFormDefault="qualified">
    <xsd:import namespace="http://schemas.microsoft.com/office/2006/documentManagement/types"/>
    <xsd:import namespace="http://schemas.microsoft.com/office/infopath/2007/PartnerControls"/>
    <xsd:element name="KAM_x0020_LanguageTaxHTField0" ma:index="48" ma:taxonomy="true" ma:internalName="KAM_x0020_LanguageTaxHTField0" ma:taxonomyFieldName="KAM_x0020_Language" ma:displayName="KAM Language" ma:readOnly="false" ma:default="1;#English (EN) (1787)|b169a262-1aaa-4ccb-9acf-78a36c1d9bab" ma:fieldId="{03648da4-bfa7-4bd1-96dc-f553c5e5b276}" ma:taxonomyMulti="true" ma:sspId="155bb128-613e-4099-96fa-4403fd0cc87b" ma:termSetId="af9198f1-74aa-4e26-b87e-e1ce7d7e6bd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A0186DE-B11E-4A29-9C82-428D45BCA71F" elementFormDefault="qualified">
    <xsd:import namespace="http://schemas.microsoft.com/office/2006/documentManagement/types"/>
    <xsd:import namespace="http://schemas.microsoft.com/office/infopath/2007/PartnerControls"/>
    <xsd:element name="Secondary_x0020_Global_x0020_ClieTaxHTField0" ma:index="55" nillable="true" ma:taxonomy="true" ma:internalName="Secondary_x0020_Global_x0020_Clie0" ma:taxonomyFieldName="Secondary_x0020_Global_x0020_Clie" ma:displayName="Secondary Global Client Service" ma:readOnly="false" ma:default="" ma:fieldId="{936248a3-a03a-4130-81ab-4d29e233dc55}" ma:taxonomyMulti="true"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Secondary_x0020_Local_x0020_ClieTaxHTField0" ma:index="66" nillable="true" ma:taxonomy="true" ma:internalName="Secondary_x0020_Local_x0020_Clie0" ma:taxonomyFieldName="Secondary_x0020_Local_x0020_Clie" ma:displayName="Secondary Local Client Service" ma:readOnly="false" ma:default="" ma:fieldId="{28eebca6-6196-4823-bbf3-f044ece0fe5d}" ma:taxonomyMulti="true"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DE3-080E-4EC6-B7DD-508C11F603C7" elementFormDefault="qualified">
    <xsd:import namespace="http://schemas.microsoft.com/office/2006/documentManagement/types"/>
    <xsd:import namespace="http://schemas.microsoft.com/office/infopath/2007/PartnerControls"/>
    <xsd:element name="Secondary_x0020_Local_x0020_InduTaxHTField0" ma:index="57" nillable="true" ma:taxonomy="true" ma:internalName="Secondary_x0020_Local_x0020_Indu0" ma:taxonomyFieldName="Secondary_x0020_Local_x0020_Indu" ma:displayName="Secondary Local Industry" ma:readOnly="false" ma:default="" ma:fieldId="{9d641368-8359-4fe4-aecd-cff6926473b4}" ma:taxonomyMulti="true" ma:sspId="155bb128-613e-4099-96fa-4403fd0cc87b" ma:termSetId="0f50edd8-f180-4274-afbc-8048378743e9" ma:anchorId="00000000-0000-0000-0000-000000000000" ma:open="false" ma:isKeyword="false">
      <xsd:complexType>
        <xsd:sequence>
          <xsd:element ref="pc:Terms" minOccurs="0" maxOccurs="1"/>
        </xsd:sequence>
      </xsd:complexType>
    </xsd:element>
    <xsd:element name="Secondary_x0020_Global_x0020_InduTaxHTField0" ma:index="64" nillable="true" ma:taxonomy="true" ma:internalName="Secondary_x0020_Global_x0020_Indu0" ma:taxonomyFieldName="Secondary_x0020_Global_x0020_Indu" ma:displayName="Secondary Global Industry" ma:readOnly="false" ma:default="" ma:fieldId="{a5fbaf9d-c649-4b58-88fb-19e85bd08591}" ma:taxonomyMulti="true" ma:sspId="155bb128-613e-4099-96fa-4403fd0cc87b" ma:termSetId="30ef725a-a352-4b6b-b897-20d376f351a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51C775-C49C-428B-8C1E-2F89178D00F4" elementFormDefault="qualified">
    <xsd:import namespace="http://schemas.microsoft.com/office/2006/documentManagement/types"/>
    <xsd:import namespace="http://schemas.microsoft.com/office/infopath/2007/PartnerControls"/>
    <xsd:element name="Applicable_x0020_GeographyTaxHTField0" ma:index="59" ma:taxonomy="true" ma:internalName="Applicable_x0020_GeographyTaxHTF" ma:taxonomyFieldName="Applicable_x0020_Geography" ma:displayName="Applicable Geography" ma:readOnly="false" ma:default="" ma:fieldId="{c7b729d8-9a17-489c-8693-58538765e77f}" ma:taxonomyMulti="true" ma:sspId="155bb128-613e-4099-96fa-4403fd0cc87b" ma:termSetId="2da3d9cd-4380-47c9-85c9-ae286304082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CFE600-C357-48B7-9F7F-BBB2BCE6E760}">
  <ds:schemaRefs>
    <ds:schemaRef ds:uri="http://schemas.microsoft.com/sharepoint/v3/contenttype/forms"/>
  </ds:schemaRefs>
</ds:datastoreItem>
</file>

<file path=customXml/itemProps2.xml><?xml version="1.0" encoding="utf-8"?>
<ds:datastoreItem xmlns:ds="http://schemas.openxmlformats.org/officeDocument/2006/customXml" ds:itemID="{B952BB18-1063-46C3-B4AF-67EFB00B9A49}">
  <ds:schemaRefs>
    <ds:schemaRef ds:uri="83DDB362-4C05-4E52-A8D9-EF2F47978B8D"/>
    <ds:schemaRef ds:uri="3A0186DE-B11E-4A29-9C82-428D45BCA71F"/>
    <ds:schemaRef ds:uri="http://schemas.microsoft.com/office/infopath/2007/PartnerControls"/>
    <ds:schemaRef ds:uri="http://purl.org/dc/elements/1.1/"/>
    <ds:schemaRef ds:uri="7D1768DD-F29E-4DC2-9191-F2636B9FA92C"/>
    <ds:schemaRef ds:uri="http://schemas.openxmlformats.org/package/2006/metadata/core-properties"/>
    <ds:schemaRef ds:uri="http://purl.org/dc/terms/"/>
    <ds:schemaRef ds:uri="7AF0C9C1-571A-469E-93FE-640E88AEF1EC"/>
    <ds:schemaRef ds:uri="513ae4d5-443f-4bc1-9f25-8f68dc5aa0c0"/>
    <ds:schemaRef ds:uri="http://www.w3.org/XML/1998/namespace"/>
    <ds:schemaRef ds:uri="39C40E9B-856B-46A7-8793-65A6FC1828D8"/>
    <ds:schemaRef ds:uri="8DD08C88-CC4C-4D35-9129-A70DAA36BE5E"/>
    <ds:schemaRef ds:uri="http://schemas.microsoft.com/office/2006/metadata/properties"/>
    <ds:schemaRef ds:uri="0DBE4740-AD0E-4EAB-9055-8EB1C48284D9"/>
    <ds:schemaRef ds:uri="http://schemas.microsoft.com/sharepoint/v3"/>
    <ds:schemaRef ds:uri="http://purl.org/dc/dcmitype/"/>
    <ds:schemaRef ds:uri="5A51C775-C49C-428B-8C1E-2F89178D00F4"/>
    <ds:schemaRef ds:uri="546D9DE3-080E-4EC6-B7DD-508C11F603C7"/>
    <ds:schemaRef ds:uri="a3273937-55e7-450c-ac1f-0f7de532f690"/>
    <ds:schemaRef ds:uri="994E32D3-2E21-4611-87E1-D68FC0813440"/>
    <ds:schemaRef ds:uri="http://schemas.microsoft.com/office/2006/documentManagement/types"/>
  </ds:schemaRefs>
</ds:datastoreItem>
</file>

<file path=customXml/itemProps3.xml><?xml version="1.0" encoding="utf-8"?>
<ds:datastoreItem xmlns:ds="http://schemas.openxmlformats.org/officeDocument/2006/customXml" ds:itemID="{89BE975B-6C8F-46A0-9A37-C89948A70B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13ae4d5-443f-4bc1-9f25-8f68dc5aa0c0"/>
    <ds:schemaRef ds:uri="7AF0C9C1-571A-469E-93FE-640E88AEF1EC"/>
    <ds:schemaRef ds:uri="a3273937-55e7-450c-ac1f-0f7de532f690"/>
    <ds:schemaRef ds:uri="994E32D3-2E21-4611-87E1-D68FC0813440"/>
    <ds:schemaRef ds:uri="8DD08C88-CC4C-4D35-9129-A70DAA36BE5E"/>
    <ds:schemaRef ds:uri="83DDB362-4C05-4E52-A8D9-EF2F47978B8D"/>
    <ds:schemaRef ds:uri="7D1768DD-F29E-4DC2-9191-F2636B9FA92C"/>
    <ds:schemaRef ds:uri="0DBE4740-AD0E-4EAB-9055-8EB1C48284D9"/>
    <ds:schemaRef ds:uri="39C40E9B-856B-46A7-8793-65A6FC1828D8"/>
    <ds:schemaRef ds:uri="3A0186DE-B11E-4A29-9C82-428D45BCA71F"/>
    <ds:schemaRef ds:uri="546D9DE3-080E-4EC6-B7DD-508C11F603C7"/>
    <ds:schemaRef ds:uri="5A51C775-C49C-428B-8C1E-2F89178D0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1864</Words>
  <Application>Microsoft Macintosh PowerPoint</Application>
  <PresentationFormat>On-screen Show (4:3)</PresentationFormat>
  <Paragraphs>375</Paragraphs>
  <Slides>17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3" baseType="lpstr">
      <vt:lpstr>Arial</vt:lpstr>
      <vt:lpstr>Calibri</vt:lpstr>
      <vt:lpstr>Wingdings</vt:lpstr>
      <vt:lpstr>Wingdings 2</vt:lpstr>
      <vt:lpstr>DSDJ Layout</vt:lpstr>
      <vt:lpstr>think-cell Slide</vt:lpstr>
      <vt:lpstr>UK National Grid Electricity Demand – Time Series Analysis, Forecasting &amp; Anomaly Detection.</vt:lpstr>
      <vt:lpstr>Agenda  </vt:lpstr>
      <vt:lpstr>Background / Business Problem </vt:lpstr>
      <vt:lpstr>Executive Summary / Key Takeaways </vt:lpstr>
      <vt:lpstr>Data Set Characteristics</vt:lpstr>
      <vt:lpstr>EDA – Exploratory Data Analysis Electricity Demand Trends &amp; Regression analysis</vt:lpstr>
      <vt:lpstr>EDA – Exploratory Data Analysis Interesting Analysis</vt:lpstr>
      <vt:lpstr>Data Cleansing &amp; Pre-processing Outlier Detection &amp; Handling</vt:lpstr>
      <vt:lpstr>Part A - SARIMA Model Forecasting Building</vt:lpstr>
      <vt:lpstr>Part A - SARIMA Model Forecasting Building - Train</vt:lpstr>
      <vt:lpstr>Part A - SARIMA Model Forecasting Validation</vt:lpstr>
      <vt:lpstr>Part B – Anomaly Detection LSTM (Encoder Decoder Model ) Building</vt:lpstr>
      <vt:lpstr>Part B – Anomaly Detection LSTM (Encoder Decoder Model ) Building</vt:lpstr>
      <vt:lpstr>Analysis Results &amp; Recommendations </vt:lpstr>
      <vt:lpstr>PowerPoint Presentation</vt:lpstr>
      <vt:lpstr>Appendix </vt:lpstr>
      <vt:lpstr>Development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2015-03-09T07:43:41Z</dcterms:created>
  <dcterms:modified xsi:type="dcterms:W3CDTF">2020-10-06T11:01:21Z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0x0101002880177DFDC248C38C745E1D664A5FC5009468A19E74275348838589BEFD6A9573</vt:lpwstr>
  </property>
  <property fmtid="{D5CDD505-2E9C-101B-9397-08002B2CF9AE}" pid="3" name="Primary Local Client">
    <vt:lpwstr>4447;#United States:Integrated Market Offerings:Finance Transformation|0089e002-b11e-4adc-93f7-bc19e9e66876</vt:lpwstr>
  </property>
  <property fmtid="{D5CDD505-2E9C-101B-9397-08002B2CF9AE}" pid="4" name="Local Content Type">
    <vt:lpwstr>10965;#United States:Learning:Job Aids|2f1818ad-7233-4bb9-b841-6399f66eb6b4</vt:lpwstr>
  </property>
  <property fmtid="{D5CDD505-2E9C-101B-9397-08002B2CF9AE}" pid="5" name="Badge">
    <vt:lpwstr/>
  </property>
  <property fmtid="{D5CDD505-2E9C-101B-9397-08002B2CF9AE}" pid="6" name="Applicable Geography">
    <vt:lpwstr>375;#Global|f12aef73-b423-4016-a43f-15722d3a0a5e</vt:lpwstr>
  </property>
  <property fmtid="{D5CDD505-2E9C-101B-9397-08002B2CF9AE}" pid="7" name="Secondary Local Indu">
    <vt:lpwstr/>
  </property>
  <property fmtid="{D5CDD505-2E9C-101B-9397-08002B2CF9AE}" pid="8" name="Primary Local Indust">
    <vt:lpwstr/>
  </property>
  <property fmtid="{D5CDD505-2E9C-101B-9397-08002B2CF9AE}" pid="9" name="Geography of Origin">
    <vt:lpwstr>10964;#Americas (Region):Americas:United States (MF):United States|8cb0099f-1dbf-4b3c-9b7f-d98051a79fa3</vt:lpwstr>
  </property>
  <property fmtid="{D5CDD505-2E9C-101B-9397-08002B2CF9AE}" pid="10" name="KAM Language">
    <vt:lpwstr>1;#English|b169a262-1aaa-4ccb-9acf-78a36c1d9bab</vt:lpwstr>
  </property>
  <property fmtid="{D5CDD505-2E9C-101B-9397-08002B2CF9AE}" pid="11" name="Primary Global Client">
    <vt:lpwstr>9221;#Integrated Market Offerings:Finance Transformation|28fa9067-693f-46d4-a249-69f225132754</vt:lpwstr>
  </property>
  <property fmtid="{D5CDD505-2E9C-101B-9397-08002B2CF9AE}" pid="12" name="Secondary Global Indu">
    <vt:lpwstr/>
  </property>
  <property fmtid="{D5CDD505-2E9C-101B-9397-08002B2CF9AE}" pid="13" name="Primary Global Indust">
    <vt:lpwstr/>
  </property>
  <property fmtid="{D5CDD505-2E9C-101B-9397-08002B2CF9AE}" pid="14" name="Secondary Global Clie">
    <vt:lpwstr/>
  </property>
  <property fmtid="{D5CDD505-2E9C-101B-9397-08002B2CF9AE}" pid="15" name="Global Content Type">
    <vt:lpwstr>10966;#Learning:Job Aids|c2546da1-1225-46ca-9aa3-128c3e32f4df</vt:lpwstr>
  </property>
  <property fmtid="{D5CDD505-2E9C-101B-9397-08002B2CF9AE}" pid="16" name="Local Internal Service">
    <vt:lpwstr/>
  </property>
  <property fmtid="{D5CDD505-2E9C-101B-9397-08002B2CF9AE}" pid="17" name="Secondary Local Clie">
    <vt:lpwstr/>
  </property>
  <property fmtid="{D5CDD505-2E9C-101B-9397-08002B2CF9AE}" pid="18" name="Global Internal Service">
    <vt:lpwstr/>
  </property>
  <property fmtid="{D5CDD505-2E9C-101B-9397-08002B2CF9AE}" pid="19" name="IPCO Designation">
    <vt:lpwstr>477;#May be edited, used internally or to perform client engagements, and disclosed to third parties on a limited basis (Category C)|025f40cd-f55a-4ddf-b652-e7ea1ca486ca</vt:lpwstr>
  </property>
  <property fmtid="{D5CDD505-2E9C-101B-9397-08002B2CF9AE}" pid="20" name="odf318f5c2004e70867d193ade101e23">
    <vt:lpwstr/>
  </property>
  <property fmtid="{D5CDD505-2E9C-101B-9397-08002B2CF9AE}" pid="21" name="Tax Specialty Area">
    <vt:lpwstr/>
  </property>
  <property fmtid="{D5CDD505-2E9C-101B-9397-08002B2CF9AE}" pid="22" name="Contributor_x0020_Geography">
    <vt:lpwstr/>
  </property>
  <property fmtid="{D5CDD505-2E9C-101B-9397-08002B2CF9AE}" pid="23" name="c9de60e3e90d439b9f2e9ff9e9bb3430">
    <vt:lpwstr/>
  </property>
  <property fmtid="{D5CDD505-2E9C-101B-9397-08002B2CF9AE}" pid="24" name="Tax Entity">
    <vt:lpwstr/>
  </property>
  <property fmtid="{D5CDD505-2E9C-101B-9397-08002B2CF9AE}" pid="25" name="Disclaimer">
    <vt:lpwstr/>
  </property>
  <property fmtid="{D5CDD505-2E9C-101B-9397-08002B2CF9AE}" pid="26" name="Business Issues">
    <vt:lpwstr/>
  </property>
  <property fmtid="{D5CDD505-2E9C-101B-9397-08002B2CF9AE}" pid="27" name="g90a876a54e747069fde5360881b9933">
    <vt:lpwstr/>
  </property>
  <property fmtid="{D5CDD505-2E9C-101B-9397-08002B2CF9AE}" pid="28" name="Tax Jurisdiction">
    <vt:lpwstr/>
  </property>
  <property fmtid="{D5CDD505-2E9C-101B-9397-08002B2CF9AE}" pid="29" name="m553fc83c9f3478f9e79d248cf4f343f">
    <vt:lpwstr/>
  </property>
  <property fmtid="{D5CDD505-2E9C-101B-9397-08002B2CF9AE}" pid="30" name="Targeted Audience">
    <vt:lpwstr/>
  </property>
  <property fmtid="{D5CDD505-2E9C-101B-9397-08002B2CF9AE}" pid="31" name="b0201f3937364d799930ae17e15a01ce">
    <vt:lpwstr/>
  </property>
  <property fmtid="{D5CDD505-2E9C-101B-9397-08002B2CF9AE}" pid="32" name="f728aa9b7f954afcaec8cf5ce49c0187">
    <vt:lpwstr/>
  </property>
  <property fmtid="{D5CDD505-2E9C-101B-9397-08002B2CF9AE}" pid="33" name="n78ca540bead4842bdca414d7557030f">
    <vt:lpwstr/>
  </property>
  <property fmtid="{D5CDD505-2E9C-101B-9397-08002B2CF9AE}" pid="34" name="External_Organization">
    <vt:lpwstr/>
  </property>
  <property fmtid="{D5CDD505-2E9C-101B-9397-08002B2CF9AE}" pid="35" name="Classification">
    <vt:lpwstr/>
  </property>
  <property fmtid="{D5CDD505-2E9C-101B-9397-08002B2CF9AE}" pid="36" name="System SourceTaxHTField0">
    <vt:lpwstr/>
  </property>
  <property fmtid="{D5CDD505-2E9C-101B-9397-08002B2CF9AE}" pid="37" name="General Business Topic">
    <vt:lpwstr/>
  </property>
  <property fmtid="{D5CDD505-2E9C-101B-9397-08002B2CF9AE}" pid="38" name="fd6bbc6c2e4940e0b736c9655d0b1c67">
    <vt:lpwstr/>
  </property>
  <property fmtid="{D5CDD505-2E9C-101B-9397-08002B2CF9AE}" pid="39" name="Method_x0020_Document_x0020_Type">
    <vt:lpwstr/>
  </property>
  <property fmtid="{D5CDD505-2E9C-101B-9397-08002B2CF9AE}" pid="40" name="Publishing Owning Te">
    <vt:lpwstr>16;#Consulting|7434a3af-136e-42a8-bb53-fcc906dbc283</vt:lpwstr>
  </property>
  <property fmtid="{D5CDD505-2E9C-101B-9397-08002B2CF9AE}" pid="41" name="Deloitte Method Task">
    <vt:lpwstr/>
  </property>
  <property fmtid="{D5CDD505-2E9C-101B-9397-08002B2CF9AE}" pid="42" name="Method Discipline">
    <vt:lpwstr/>
  </property>
  <property fmtid="{D5CDD505-2E9C-101B-9397-08002B2CF9AE}" pid="43" name="AllowedSecurityGroupT">
    <vt:lpwstr/>
  </property>
  <property fmtid="{D5CDD505-2E9C-101B-9397-08002B2CF9AE}" pid="44" name="gf661b68b929437daba08b54bbabff36">
    <vt:lpwstr/>
  </property>
  <property fmtid="{D5CDD505-2E9C-101B-9397-08002B2CF9AE}" pid="45" name="c1e1756b05e942aa8382e8ad470dc923">
    <vt:lpwstr/>
  </property>
  <property fmtid="{D5CDD505-2E9C-101B-9397-08002B2CF9AE}" pid="46" name="b205268b00054b168d473f2c9299ca3f">
    <vt:lpwstr/>
  </property>
  <property fmtid="{D5CDD505-2E9C-101B-9397-08002B2CF9AE}" pid="47" name="Business IssuesTaxHTField">
    <vt:lpwstr/>
  </property>
  <property fmtid="{D5CDD505-2E9C-101B-9397-08002B2CF9AE}" pid="48" name="System Source">
    <vt:lpwstr/>
  </property>
  <property fmtid="{D5CDD505-2E9C-101B-9397-08002B2CF9AE}" pid="49" name="Deloitte Tool">
    <vt:lpwstr/>
  </property>
  <property fmtid="{D5CDD505-2E9C-101B-9397-08002B2CF9AE}" pid="50" name="e7ca0883df3147c8a1187500dc55843a">
    <vt:lpwstr/>
  </property>
  <property fmtid="{D5CDD505-2E9C-101B-9397-08002B2CF9AE}" pid="51" name="ClassificationTaxHTField0">
    <vt:lpwstr/>
  </property>
  <property fmtid="{D5CDD505-2E9C-101B-9397-08002B2CF9AE}" pid="52" name="Publishing Owning Te0">
    <vt:lpwstr>Consulting|7434a3af-136e-42a8-bb53-fcc906dbc283</vt:lpwstr>
  </property>
  <property fmtid="{D5CDD505-2E9C-101B-9397-08002B2CF9AE}" pid="53" name="Method_x0020_Document">
    <vt:lpwstr/>
  </property>
  <property fmtid="{D5CDD505-2E9C-101B-9397-08002B2CF9AE}" pid="54" name="oab0afb743884474a6cbf2d3b310bd05">
    <vt:lpwstr/>
  </property>
  <property fmtid="{D5CDD505-2E9C-101B-9397-08002B2CF9AE}" pid="55" name="g72f13cd53d8431d9a1ddb0a8e5a57bc">
    <vt:lpwstr/>
  </property>
  <property fmtid="{D5CDD505-2E9C-101B-9397-08002B2CF9AE}" pid="56" name="_docset_NoMedatataSyncRequired">
    <vt:lpwstr>False</vt:lpwstr>
  </property>
  <property fmtid="{D5CDD505-2E9C-101B-9397-08002B2CF9AE}" pid="57" name="Contributor Geography">
    <vt:lpwstr/>
  </property>
  <property fmtid="{D5CDD505-2E9C-101B-9397-08002B2CF9AE}" pid="58" name="Method Document Type">
    <vt:lpwstr/>
  </property>
  <property fmtid="{D5CDD505-2E9C-101B-9397-08002B2CF9AE}" pid="59" name="Method Document">
    <vt:lpwstr/>
  </property>
  <property fmtid="{D5CDD505-2E9C-101B-9397-08002B2CF9AE}" pid="60" name="TaxCode">
    <vt:lpwstr/>
  </property>
  <property fmtid="{D5CDD505-2E9C-101B-9397-08002B2CF9AE}" pid="61" name="_dlc_policyId">
    <vt:lpwstr/>
  </property>
  <property fmtid="{D5CDD505-2E9C-101B-9397-08002B2CF9AE}" pid="62" name="m_SourceID">
    <vt:lpwstr/>
  </property>
  <property fmtid="{D5CDD505-2E9C-101B-9397-08002B2CF9AE}" pid="63" name="Contacts">
    <vt:lpwstr/>
  </property>
  <property fmtid="{D5CDD505-2E9C-101B-9397-08002B2CF9AE}" pid="64" name="TextKeyword">
    <vt:lpwstr/>
  </property>
  <property fmtid="{D5CDD505-2E9C-101B-9397-08002B2CF9AE}" pid="65" name="DocumentSetDescription">
    <vt:lpwstr/>
  </property>
  <property fmtid="{D5CDD505-2E9C-101B-9397-08002B2CF9AE}" pid="66" name="_dlc_DocId">
    <vt:lpwstr/>
  </property>
  <property fmtid="{D5CDD505-2E9C-101B-9397-08002B2CF9AE}" pid="67" name="_dlc_Exempt">
    <vt:bool>false</vt:bool>
  </property>
  <property fmtid="{D5CDD505-2E9C-101B-9397-08002B2CF9AE}" pid="68" name="ContentManager">
    <vt:lpwstr/>
  </property>
  <property fmtid="{D5CDD505-2E9C-101B-9397-08002B2CF9AE}" pid="69" name="Qualification Text">
    <vt:lpwstr/>
  </property>
  <property fmtid="{D5CDD505-2E9C-101B-9397-08002B2CF9AE}" pid="70" name="RelatedLinksNotes">
    <vt:lpwstr/>
  </property>
  <property fmtid="{D5CDD505-2E9C-101B-9397-08002B2CF9AE}" pid="71" name="RedirectNewWindow">
    <vt:bool>false</vt:bool>
  </property>
  <property fmtid="{D5CDD505-2E9C-101B-9397-08002B2CF9AE}" pid="72" name="WorkingDocumentURL">
    <vt:lpwstr/>
  </property>
  <property fmtid="{D5CDD505-2E9C-101B-9397-08002B2CF9AE}" pid="73" name="m_LastModifiedBy">
    <vt:lpwstr/>
  </property>
  <property fmtid="{D5CDD505-2E9C-101B-9397-08002B2CF9AE}" pid="74" name="KAMThumbnail">
    <vt:lpwstr/>
  </property>
  <property fmtid="{D5CDD505-2E9C-101B-9397-08002B2CF9AE}" pid="75" name="ContactDPNSearchTxt">
    <vt:lpwstr/>
  </property>
  <property fmtid="{D5CDD505-2E9C-101B-9397-08002B2CF9AE}" pid="76" name="IncludeInSearch">
    <vt:bool>false</vt:bool>
  </property>
  <property fmtid="{D5CDD505-2E9C-101B-9397-08002B2CF9AE}" pid="77" name="OriginalDocumentURL">
    <vt:lpwstr/>
  </property>
  <property fmtid="{D5CDD505-2E9C-101B-9397-08002B2CF9AE}" pid="78" name="AuthorDPNSearchTxt">
    <vt:lpwstr/>
  </property>
  <property fmtid="{D5CDD505-2E9C-101B-9397-08002B2CF9AE}" pid="79" name="PublishedDocumentURL">
    <vt:lpwstr/>
  </property>
  <property fmtid="{D5CDD505-2E9C-101B-9397-08002B2CF9AE}" pid="80" name="Qualification">
    <vt:lpwstr/>
  </property>
  <property fmtid="{D5CDD505-2E9C-101B-9397-08002B2CF9AE}" pid="81" name="ArchivalDocumentURL">
    <vt:lpwstr/>
  </property>
  <property fmtid="{D5CDD505-2E9C-101B-9397-08002B2CF9AE}" pid="82" name="ContentApprover">
    <vt:lpwstr/>
  </property>
  <property fmtid="{D5CDD505-2E9C-101B-9397-08002B2CF9AE}" pid="83" name="KAMDisplayFormUrl">
    <vt:lpwstr/>
  </property>
  <property fmtid="{D5CDD505-2E9C-101B-9397-08002B2CF9AE}" pid="84" name="QualID">
    <vt:lpwstr/>
  </property>
  <property fmtid="{D5CDD505-2E9C-101B-9397-08002B2CF9AE}" pid="85" name="ApproverComments">
    <vt:lpwstr/>
  </property>
  <property fmtid="{D5CDD505-2E9C-101B-9397-08002B2CF9AE}" pid="86" name="Status">
    <vt:lpwstr/>
  </property>
  <property fmtid="{D5CDD505-2E9C-101B-9397-08002B2CF9AE}" pid="87" name="TaxCase">
    <vt:lpwstr/>
  </property>
  <property fmtid="{D5CDD505-2E9C-101B-9397-08002B2CF9AE}" pid="88" name="OriginalId">
    <vt:lpwstr/>
  </property>
  <property fmtid="{D5CDD505-2E9C-101B-9397-08002B2CF9AE}" pid="89" name="QAResource">
    <vt:lpwstr/>
  </property>
  <property fmtid="{D5CDD505-2E9C-101B-9397-08002B2CF9AE}" pid="90" name="ItemRetentionFormula">
    <vt:lpwstr/>
  </property>
  <property fmtid="{D5CDD505-2E9C-101B-9397-08002B2CF9AE}" pid="91" name="PublishingNotes">
    <vt:lpwstr/>
  </property>
  <property fmtid="{D5CDD505-2E9C-101B-9397-08002B2CF9AE}" pid="92" name="m_BusinessAreaText">
    <vt:lpwstr/>
  </property>
  <property fmtid="{D5CDD505-2E9C-101B-9397-08002B2CF9AE}" pid="93" name="RedirectAttachment">
    <vt:bool>false</vt:bool>
  </property>
  <property fmtid="{D5CDD505-2E9C-101B-9397-08002B2CF9AE}" pid="94" name="_dlc_DocIdPersistId">
    <vt:bool>false</vt:bool>
  </property>
  <property fmtid="{D5CDD505-2E9C-101B-9397-08002B2CF9AE}" pid="95" name="Redirect URL">
    <vt:lpwstr/>
  </property>
  <property fmtid="{D5CDD505-2E9C-101B-9397-08002B2CF9AE}" pid="96" name="ContentPublisher">
    <vt:lpwstr/>
  </property>
  <property fmtid="{D5CDD505-2E9C-101B-9397-08002B2CF9AE}" pid="97" name="TaxRegulation">
    <vt:lpwstr/>
  </property>
  <property fmtid="{D5CDD505-2E9C-101B-9397-08002B2CF9AE}" pid="98" name="_dlc_DocIdUrl">
    <vt:lpwstr/>
  </property>
  <property fmtid="{D5CDD505-2E9C-101B-9397-08002B2CF9AE}" pid="99" name="ContributorDPNSearchTxt">
    <vt:lpwstr/>
  </property>
  <property fmtid="{D5CDD505-2E9C-101B-9397-08002B2CF9AE}" pid="100" name="Order">
    <vt:r8>52913300</vt:r8>
  </property>
  <property fmtid="{D5CDD505-2E9C-101B-9397-08002B2CF9AE}" pid="101" name="DeloitteCommunity">
    <vt:lpwstr/>
  </property>
</Properties>
</file>